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4"/>
  </p:sldMasterIdLst>
  <p:notesMasterIdLst>
    <p:notesMasterId r:id="rId59"/>
  </p:notesMasterIdLst>
  <p:sldIdLst>
    <p:sldId id="256" r:id="rId5"/>
    <p:sldId id="271" r:id="rId6"/>
    <p:sldId id="270" r:id="rId7"/>
    <p:sldId id="278" r:id="rId8"/>
    <p:sldId id="289" r:id="rId9"/>
    <p:sldId id="262" r:id="rId10"/>
    <p:sldId id="279" r:id="rId11"/>
    <p:sldId id="280" r:id="rId12"/>
    <p:sldId id="291" r:id="rId13"/>
    <p:sldId id="349" r:id="rId14"/>
    <p:sldId id="355" r:id="rId15"/>
    <p:sldId id="343" r:id="rId16"/>
    <p:sldId id="286" r:id="rId17"/>
    <p:sldId id="292" r:id="rId18"/>
    <p:sldId id="294" r:id="rId19"/>
    <p:sldId id="282" r:id="rId20"/>
    <p:sldId id="342" r:id="rId21"/>
    <p:sldId id="350" r:id="rId22"/>
    <p:sldId id="352" r:id="rId23"/>
    <p:sldId id="295" r:id="rId24"/>
    <p:sldId id="297" r:id="rId25"/>
    <p:sldId id="298" r:id="rId26"/>
    <p:sldId id="299" r:id="rId27"/>
    <p:sldId id="304" r:id="rId28"/>
    <p:sldId id="335" r:id="rId29"/>
    <p:sldId id="306" r:id="rId30"/>
    <p:sldId id="300" r:id="rId31"/>
    <p:sldId id="301" r:id="rId32"/>
    <p:sldId id="302" r:id="rId33"/>
    <p:sldId id="353" r:id="rId34"/>
    <p:sldId id="307" r:id="rId35"/>
    <p:sldId id="308" r:id="rId36"/>
    <p:sldId id="309" r:id="rId37"/>
    <p:sldId id="310" r:id="rId38"/>
    <p:sldId id="311" r:id="rId39"/>
    <p:sldId id="313" r:id="rId40"/>
    <p:sldId id="314" r:id="rId41"/>
    <p:sldId id="315" r:id="rId42"/>
    <p:sldId id="316" r:id="rId43"/>
    <p:sldId id="318" r:id="rId44"/>
    <p:sldId id="319" r:id="rId45"/>
    <p:sldId id="323" r:id="rId46"/>
    <p:sldId id="344" r:id="rId47"/>
    <p:sldId id="339" r:id="rId48"/>
    <p:sldId id="337" r:id="rId49"/>
    <p:sldId id="329" r:id="rId50"/>
    <p:sldId id="328" r:id="rId51"/>
    <p:sldId id="345" r:id="rId52"/>
    <p:sldId id="331" r:id="rId53"/>
    <p:sldId id="332" r:id="rId54"/>
    <p:sldId id="334" r:id="rId55"/>
    <p:sldId id="354" r:id="rId56"/>
    <p:sldId id="333" r:id="rId57"/>
    <p:sldId id="356" r:id="rId5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yle Fagan" initials="GF" lastIdx="2" clrIdx="0">
    <p:extLst>
      <p:ext uri="{19B8F6BF-5375-455C-9EA6-DF929625EA0E}">
        <p15:presenceInfo xmlns:p15="http://schemas.microsoft.com/office/powerpoint/2012/main" userId="S::gcf37@cornell.edu::b4d129a3-02f5-4306-b8e9-46ff1451003f" providerId="AD"/>
      </p:ext>
    </p:extLst>
  </p:cmAuthor>
  <p:cmAuthor id="2" name="Carmel Lurito Lee" initials="CLL" lastIdx="10" clrIdx="1">
    <p:extLst>
      <p:ext uri="{19B8F6BF-5375-455C-9EA6-DF929625EA0E}">
        <p15:presenceInfo xmlns:p15="http://schemas.microsoft.com/office/powerpoint/2012/main" userId="S-1-5-21-1275210071-879983540-725345543-139212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5C97"/>
    <a:srgbClr val="00195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49C46ED-663B-4943-9717-EDC05969BC2F}" v="90" dt="2020-07-31T16:36:42.785"/>
    <p1510:client id="{EA14753E-13D5-4A17-B36B-71FF336CE440}" v="39" dt="2020-08-08T12:14:06.00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6727" autoAdjust="0"/>
  </p:normalViewPr>
  <p:slideViewPr>
    <p:cSldViewPr snapToGrid="0">
      <p:cViewPr varScale="1">
        <p:scale>
          <a:sx n="116" d="100"/>
          <a:sy n="116" d="100"/>
        </p:scale>
        <p:origin x="138" y="360"/>
      </p:cViewPr>
      <p:guideLst>
        <p:guide orient="horz" pos="2160"/>
        <p:guide pos="3840"/>
      </p:guideLst>
    </p:cSldViewPr>
  </p:slideViewPr>
  <p:outlineViewPr>
    <p:cViewPr>
      <p:scale>
        <a:sx n="33" d="100"/>
        <a:sy n="33" d="100"/>
      </p:scale>
      <p:origin x="0" y="-2688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commentAuthors" Target="commentAuthors.xml"/><Relationship Id="rId65"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yle Fagan" userId="nGe+07Qpb+6FTJAEAGiGzQ+FYOHeU1wRHCbRbvPPuNo=" providerId="None" clId="Web-{E49C46ED-663B-4943-9717-EDC05969BC2F}"/>
    <pc:docChg chg="addSld modSld sldOrd">
      <pc:chgData name="Gayle Fagan" userId="nGe+07Qpb+6FTJAEAGiGzQ+FYOHeU1wRHCbRbvPPuNo=" providerId="None" clId="Web-{E49C46ED-663B-4943-9717-EDC05969BC2F}" dt="2020-07-31T16:36:42.785" v="89"/>
      <pc:docMkLst>
        <pc:docMk/>
      </pc:docMkLst>
      <pc:sldChg chg="addSp delSp modSp add ord replId">
        <pc:chgData name="Gayle Fagan" userId="nGe+07Qpb+6FTJAEAGiGzQ+FYOHeU1wRHCbRbvPPuNo=" providerId="None" clId="Web-{E49C46ED-663B-4943-9717-EDC05969BC2F}" dt="2020-07-31T16:36:42.785" v="89"/>
        <pc:sldMkLst>
          <pc:docMk/>
          <pc:sldMk cId="764040498" sldId="352"/>
        </pc:sldMkLst>
        <pc:spChg chg="mod">
          <ac:chgData name="Gayle Fagan" userId="nGe+07Qpb+6FTJAEAGiGzQ+FYOHeU1wRHCbRbvPPuNo=" providerId="None" clId="Web-{E49C46ED-663B-4943-9717-EDC05969BC2F}" dt="2020-07-31T16:36:34.160" v="87" actId="20577"/>
          <ac:spMkLst>
            <pc:docMk/>
            <pc:sldMk cId="764040498" sldId="352"/>
            <ac:spMk id="3" creationId="{3E27BFE7-FE2F-4CDC-AB3D-25CF571639D6}"/>
          </ac:spMkLst>
        </pc:spChg>
        <pc:spChg chg="add del mod">
          <ac:chgData name="Gayle Fagan" userId="nGe+07Qpb+6FTJAEAGiGzQ+FYOHeU1wRHCbRbvPPuNo=" providerId="None" clId="Web-{E49C46ED-663B-4943-9717-EDC05969BC2F}" dt="2020-07-31T16:23:33.765" v="7"/>
          <ac:spMkLst>
            <pc:docMk/>
            <pc:sldMk cId="764040498" sldId="352"/>
            <ac:spMk id="7" creationId="{9B3B4FF4-EBCB-4203-AFB0-2259E6963F36}"/>
          </ac:spMkLst>
        </pc:spChg>
        <pc:graphicFrameChg chg="add del mod">
          <ac:chgData name="Gayle Fagan" userId="nGe+07Qpb+6FTJAEAGiGzQ+FYOHeU1wRHCbRbvPPuNo=" providerId="None" clId="Web-{E49C46ED-663B-4943-9717-EDC05969BC2F}" dt="2020-07-31T16:23:33.765" v="8"/>
          <ac:graphicFrameMkLst>
            <pc:docMk/>
            <pc:sldMk cId="764040498" sldId="352"/>
            <ac:graphicFrameMk id="6" creationId="{CEA1B8AB-7714-4798-AA00-DC001EE0B3AB}"/>
          </ac:graphicFrameMkLst>
        </pc:graphicFrameChg>
        <pc:graphicFrameChg chg="add del mod">
          <ac:chgData name="Gayle Fagan" userId="nGe+07Qpb+6FTJAEAGiGzQ+FYOHeU1wRHCbRbvPPuNo=" providerId="None" clId="Web-{E49C46ED-663B-4943-9717-EDC05969BC2F}" dt="2020-07-31T16:25:20.094" v="22"/>
          <ac:graphicFrameMkLst>
            <pc:docMk/>
            <pc:sldMk cId="764040498" sldId="352"/>
            <ac:graphicFrameMk id="11" creationId="{D3D5D734-D947-4DB9-A8F9-46006BF3F672}"/>
          </ac:graphicFrameMkLst>
        </pc:graphicFrameChg>
        <pc:picChg chg="add del mod">
          <ac:chgData name="Gayle Fagan" userId="nGe+07Qpb+6FTJAEAGiGzQ+FYOHeU1wRHCbRbvPPuNo=" providerId="None" clId="Web-{E49C46ED-663B-4943-9717-EDC05969BC2F}" dt="2020-07-31T16:23:42.187" v="10"/>
          <ac:picMkLst>
            <pc:docMk/>
            <pc:sldMk cId="764040498" sldId="352"/>
            <ac:picMk id="4" creationId="{ECAB0005-6F98-4070-9573-17791E3E0A5C}"/>
          </ac:picMkLst>
        </pc:picChg>
      </pc:sldChg>
    </pc:docChg>
  </pc:docChgLst>
  <pc:docChgLst>
    <pc:chgData name="Gayle Fagan" userId="nGe+07Qpb+6FTJAEAGiGzQ+FYOHeU1wRHCbRbvPPuNo=" providerId="None" clId="Web-{EA14753E-13D5-4A17-B36B-71FF336CE440}"/>
    <pc:docChg chg="addSld modSld sldOrd">
      <pc:chgData name="Gayle Fagan" userId="nGe+07Qpb+6FTJAEAGiGzQ+FYOHeU1wRHCbRbvPPuNo=" providerId="None" clId="Web-{EA14753E-13D5-4A17-B36B-71FF336CE440}" dt="2020-08-08T12:14:06.002" v="38"/>
      <pc:docMkLst>
        <pc:docMk/>
      </pc:docMkLst>
      <pc:sldChg chg="modSp delCm">
        <pc:chgData name="Gayle Fagan" userId="nGe+07Qpb+6FTJAEAGiGzQ+FYOHeU1wRHCbRbvPPuNo=" providerId="None" clId="Web-{EA14753E-13D5-4A17-B36B-71FF336CE440}" dt="2020-08-08T12:12:15.046" v="3"/>
        <pc:sldMkLst>
          <pc:docMk/>
          <pc:sldMk cId="2782212489" sldId="309"/>
        </pc:sldMkLst>
        <pc:spChg chg="mod">
          <ac:chgData name="Gayle Fagan" userId="nGe+07Qpb+6FTJAEAGiGzQ+FYOHeU1wRHCbRbvPPuNo=" providerId="None" clId="Web-{EA14753E-13D5-4A17-B36B-71FF336CE440}" dt="2020-08-08T12:11:59.748" v="2" actId="14100"/>
          <ac:spMkLst>
            <pc:docMk/>
            <pc:sldMk cId="2782212489" sldId="309"/>
            <ac:spMk id="2" creationId="{643CF2C2-8F18-4319-8EE5-1560EC480158}"/>
          </ac:spMkLst>
        </pc:spChg>
      </pc:sldChg>
      <pc:sldChg chg="modSp ord">
        <pc:chgData name="Gayle Fagan" userId="nGe+07Qpb+6FTJAEAGiGzQ+FYOHeU1wRHCbRbvPPuNo=" providerId="None" clId="Web-{EA14753E-13D5-4A17-B36B-71FF336CE440}" dt="2020-08-08T12:14:00.065" v="35"/>
        <pc:sldMkLst>
          <pc:docMk/>
          <pc:sldMk cId="2363568554" sldId="333"/>
        </pc:sldMkLst>
        <pc:spChg chg="mod">
          <ac:chgData name="Gayle Fagan" userId="nGe+07Qpb+6FTJAEAGiGzQ+FYOHeU1wRHCbRbvPPuNo=" providerId="None" clId="Web-{EA14753E-13D5-4A17-B36B-71FF336CE440}" dt="2020-08-08T12:13:51.424" v="29" actId="20577"/>
          <ac:spMkLst>
            <pc:docMk/>
            <pc:sldMk cId="2363568554" sldId="333"/>
            <ac:spMk id="2" creationId="{C179235F-E59E-4012-9155-6852404B2F7E}"/>
          </ac:spMkLst>
        </pc:spChg>
        <pc:spChg chg="mod">
          <ac:chgData name="Gayle Fagan" userId="nGe+07Qpb+6FTJAEAGiGzQ+FYOHeU1wRHCbRbvPPuNo=" providerId="None" clId="Web-{EA14753E-13D5-4A17-B36B-71FF336CE440}" dt="2020-08-08T12:13:56.018" v="32" actId="20577"/>
          <ac:spMkLst>
            <pc:docMk/>
            <pc:sldMk cId="2363568554" sldId="333"/>
            <ac:spMk id="3" creationId="{C13BFF8A-973B-43B4-ADA3-18938675370B}"/>
          </ac:spMkLst>
        </pc:spChg>
      </pc:sldChg>
      <pc:sldChg chg="modSp add ord replId">
        <pc:chgData name="Gayle Fagan" userId="nGe+07Qpb+6FTJAEAGiGzQ+FYOHeU1wRHCbRbvPPuNo=" providerId="None" clId="Web-{EA14753E-13D5-4A17-B36B-71FF336CE440}" dt="2020-08-08T12:14:06.002" v="38"/>
        <pc:sldMkLst>
          <pc:docMk/>
          <pc:sldMk cId="2835421423" sldId="354"/>
        </pc:sldMkLst>
        <pc:spChg chg="mod">
          <ac:chgData name="Gayle Fagan" userId="nGe+07Qpb+6FTJAEAGiGzQ+FYOHeU1wRHCbRbvPPuNo=" providerId="None" clId="Web-{EA14753E-13D5-4A17-B36B-71FF336CE440}" dt="2020-08-08T12:13:40.971" v="23" actId="20577"/>
          <ac:spMkLst>
            <pc:docMk/>
            <pc:sldMk cId="2835421423" sldId="354"/>
            <ac:spMk id="2" creationId="{C179235F-E59E-4012-9155-6852404B2F7E}"/>
          </ac:spMkLst>
        </pc:spChg>
        <pc:spChg chg="mod">
          <ac:chgData name="Gayle Fagan" userId="nGe+07Qpb+6FTJAEAGiGzQ+FYOHeU1wRHCbRbvPPuNo=" providerId="None" clId="Web-{EA14753E-13D5-4A17-B36B-71FF336CE440}" dt="2020-08-08T12:13:45.205" v="26" actId="20577"/>
          <ac:spMkLst>
            <pc:docMk/>
            <pc:sldMk cId="2835421423" sldId="354"/>
            <ac:spMk id="3" creationId="{C13BFF8A-973B-43B4-ADA3-18938675370B}"/>
          </ac:spMkLst>
        </pc:spChg>
      </pc:sldChg>
      <pc:sldChg chg="modSp add ord replId">
        <pc:chgData name="Gayle Fagan" userId="nGe+07Qpb+6FTJAEAGiGzQ+FYOHeU1wRHCbRbvPPuNo=" providerId="None" clId="Web-{EA14753E-13D5-4A17-B36B-71FF336CE440}" dt="2020-08-08T12:14:04.315" v="37"/>
        <pc:sldMkLst>
          <pc:docMk/>
          <pc:sldMk cId="1523701449" sldId="355"/>
        </pc:sldMkLst>
        <pc:spChg chg="mod">
          <ac:chgData name="Gayle Fagan" userId="nGe+07Qpb+6FTJAEAGiGzQ+FYOHeU1wRHCbRbvPPuNo=" providerId="None" clId="Web-{EA14753E-13D5-4A17-B36B-71FF336CE440}" dt="2020-08-08T12:13:32.689" v="20" actId="20577"/>
          <ac:spMkLst>
            <pc:docMk/>
            <pc:sldMk cId="1523701449" sldId="355"/>
            <ac:spMk id="2" creationId="{C179235F-E59E-4012-9155-6852404B2F7E}"/>
          </ac:spMkLst>
        </pc:spChg>
        <pc:spChg chg="mod">
          <ac:chgData name="Gayle Fagan" userId="nGe+07Qpb+6FTJAEAGiGzQ+FYOHeU1wRHCbRbvPPuNo=" providerId="None" clId="Web-{EA14753E-13D5-4A17-B36B-71FF336CE440}" dt="2020-08-08T12:13:26.235" v="15" actId="20577"/>
          <ac:spMkLst>
            <pc:docMk/>
            <pc:sldMk cId="1523701449" sldId="355"/>
            <ac:spMk id="3" creationId="{C13BFF8A-973B-43B4-ADA3-18938675370B}"/>
          </ac:spMkLst>
        </pc:spChg>
      </pc:sldChg>
      <pc:sldChg chg="modSp add ord replId">
        <pc:chgData name="Gayle Fagan" userId="nGe+07Qpb+6FTJAEAGiGzQ+FYOHeU1wRHCbRbvPPuNo=" providerId="None" clId="Web-{EA14753E-13D5-4A17-B36B-71FF336CE440}" dt="2020-08-08T12:14:02.425" v="36"/>
        <pc:sldMkLst>
          <pc:docMk/>
          <pc:sldMk cId="2658220987" sldId="356"/>
        </pc:sldMkLst>
        <pc:spChg chg="mod">
          <ac:chgData name="Gayle Fagan" userId="nGe+07Qpb+6FTJAEAGiGzQ+FYOHeU1wRHCbRbvPPuNo=" providerId="None" clId="Web-{EA14753E-13D5-4A17-B36B-71FF336CE440}" dt="2020-08-08T12:13:18.423" v="10" actId="20577"/>
          <ac:spMkLst>
            <pc:docMk/>
            <pc:sldMk cId="2658220987" sldId="356"/>
            <ac:spMk id="2" creationId="{C179235F-E59E-4012-9155-6852404B2F7E}"/>
          </ac:spMkLst>
        </pc:spChg>
        <pc:spChg chg="mod">
          <ac:chgData name="Gayle Fagan" userId="nGe+07Qpb+6FTJAEAGiGzQ+FYOHeU1wRHCbRbvPPuNo=" providerId="None" clId="Web-{EA14753E-13D5-4A17-B36B-71FF336CE440}" dt="2020-08-08T12:13:13.735" v="7" actId="20577"/>
          <ac:spMkLst>
            <pc:docMk/>
            <pc:sldMk cId="2658220987" sldId="356"/>
            <ac:spMk id="3" creationId="{C13BFF8A-973B-43B4-ADA3-18938675370B}"/>
          </ac:spMkLst>
        </pc:spChg>
      </pc:sldChg>
    </pc:docChg>
  </pc:docChgLst>
</pc:chgInfo>
</file>

<file path=ppt/diagrams/_rels/data10.xml.rels><?xml version="1.0" encoding="UTF-8" standalone="yes"?>
<Relationships xmlns="http://schemas.openxmlformats.org/package/2006/relationships"><Relationship Id="rId1" Type="http://schemas.openxmlformats.org/officeDocument/2006/relationships/hyperlink" Target="https://www.iarpa.gov/index.php/our-program-managers" TargetMode="External"/></Relationships>
</file>

<file path=ppt/diagrams/_rels/data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www.wpafb.af.mil/Welcome/Fact-Sheets/Display/Article/842058/afosr-funding-opportunities-educational-program" TargetMode="External"/><Relationship Id="rId7" Type="http://schemas.openxmlformats.org/officeDocument/2006/relationships/image" Target="../media/image12.svg"/><Relationship Id="rId2" Type="http://schemas.openxmlformats.org/officeDocument/2006/relationships/hyperlink" Target="http://www.wpafb.af.mil/Welcome/Fact-Sheets/Display/Article/842058/afosr-funding-opportunities-educational-programs" TargetMode="External"/><Relationship Id="rId1" Type="http://schemas.openxmlformats.org/officeDocument/2006/relationships/hyperlink" Target="https://www.onr.navy.mil/en/Education-Outreach/faculty/summer-faculty-research-program" TargetMode="Externa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10.png"/><Relationship Id="rId9" Type="http://schemas.openxmlformats.org/officeDocument/2006/relationships/image" Target="../media/image14.svg"/></Relationships>
</file>

<file path=ppt/diagrams/_rels/data3.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4.png"/><Relationship Id="rId7" Type="http://schemas.openxmlformats.org/officeDocument/2006/relationships/image" Target="../media/image16.png"/><Relationship Id="rId12" Type="http://schemas.openxmlformats.org/officeDocument/2006/relationships/image" Target="../media/image27.svg"/><Relationship Id="rId2" Type="http://schemas.openxmlformats.org/officeDocument/2006/relationships/image" Target="../media/image17.svg"/><Relationship Id="rId1" Type="http://schemas.openxmlformats.org/officeDocument/2006/relationships/image" Target="../media/image13.png"/><Relationship Id="rId6" Type="http://schemas.openxmlformats.org/officeDocument/2006/relationships/image" Target="../media/image21.svg"/><Relationship Id="rId11" Type="http://schemas.openxmlformats.org/officeDocument/2006/relationships/image" Target="../media/image18.png"/><Relationship Id="rId5" Type="http://schemas.openxmlformats.org/officeDocument/2006/relationships/image" Target="../media/image15.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17.png"/></Relationships>
</file>

<file path=ppt/diagrams/_rels/data4.xml.rels><?xml version="1.0" encoding="UTF-8" standalone="yes"?>
<Relationships xmlns="http://schemas.openxmlformats.org/package/2006/relationships"><Relationship Id="rId2" Type="http://schemas.openxmlformats.org/officeDocument/2006/relationships/hyperlink" Target="https://research.usc.edu/for-investigators/proposal-and-grantwriting/" TargetMode="External"/><Relationship Id="rId1" Type="http://schemas.openxmlformats.org/officeDocument/2006/relationships/hyperlink" Target="https://researchservices.cornell.edu/research-development" TargetMode="External"/></Relationships>
</file>

<file path=ppt/diagrams/_rels/data5.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26.png"/><Relationship Id="rId7" Type="http://schemas.openxmlformats.org/officeDocument/2006/relationships/image" Target="../media/image28.png"/><Relationship Id="rId2" Type="http://schemas.openxmlformats.org/officeDocument/2006/relationships/image" Target="../media/image35.svg"/><Relationship Id="rId1" Type="http://schemas.openxmlformats.org/officeDocument/2006/relationships/image" Target="../media/image25.png"/><Relationship Id="rId6" Type="http://schemas.openxmlformats.org/officeDocument/2006/relationships/image" Target="../media/image39.svg"/><Relationship Id="rId5" Type="http://schemas.openxmlformats.org/officeDocument/2006/relationships/image" Target="../media/image27.png"/><Relationship Id="rId4" Type="http://schemas.openxmlformats.org/officeDocument/2006/relationships/image" Target="../media/image37.svg"/></Relationships>
</file>

<file path=ppt/diagrams/_rels/data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43.svg"/><Relationship Id="rId1" Type="http://schemas.openxmlformats.org/officeDocument/2006/relationships/image" Target="../media/image29.png"/><Relationship Id="rId6" Type="http://schemas.openxmlformats.org/officeDocument/2006/relationships/image" Target="../media/image47.svg"/><Relationship Id="rId5" Type="http://schemas.openxmlformats.org/officeDocument/2006/relationships/image" Target="../media/image31.png"/><Relationship Id="rId4" Type="http://schemas.openxmlformats.org/officeDocument/2006/relationships/image" Target="../media/image45.svg"/></Relationships>
</file>

<file path=ppt/diagrams/_rels/data7.xml.rels><?xml version="1.0" encoding="UTF-8" standalone="yes"?>
<Relationships xmlns="http://schemas.openxmlformats.org/package/2006/relationships"><Relationship Id="rId8" Type="http://schemas.openxmlformats.org/officeDocument/2006/relationships/image" Target="../media/image61.svg"/><Relationship Id="rId3" Type="http://schemas.openxmlformats.org/officeDocument/2006/relationships/image" Target="../media/image39.png"/><Relationship Id="rId7" Type="http://schemas.openxmlformats.org/officeDocument/2006/relationships/image" Target="../media/image41.png"/><Relationship Id="rId2" Type="http://schemas.openxmlformats.org/officeDocument/2006/relationships/image" Target="../media/image55.svg"/><Relationship Id="rId1" Type="http://schemas.openxmlformats.org/officeDocument/2006/relationships/image" Target="../media/image38.png"/><Relationship Id="rId6" Type="http://schemas.openxmlformats.org/officeDocument/2006/relationships/image" Target="../media/image59.svg"/><Relationship Id="rId5" Type="http://schemas.openxmlformats.org/officeDocument/2006/relationships/image" Target="../media/image40.png"/><Relationship Id="rId4" Type="http://schemas.openxmlformats.org/officeDocument/2006/relationships/image" Target="../media/image57.svg"/></Relationships>
</file>

<file path=ppt/diagrams/_rels/data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65.svg"/><Relationship Id="rId1" Type="http://schemas.openxmlformats.org/officeDocument/2006/relationships/image" Target="../media/image44.png"/><Relationship Id="rId4" Type="http://schemas.openxmlformats.org/officeDocument/2006/relationships/image" Target="../media/image67.svg"/></Relationships>
</file>

<file path=ppt/diagrams/_rels/data9.xml.rels><?xml version="1.0" encoding="UTF-8" standalone="yes"?>
<Relationships xmlns="http://schemas.openxmlformats.org/package/2006/relationships"><Relationship Id="rId2" Type="http://schemas.openxmlformats.org/officeDocument/2006/relationships/hyperlink" Target="https://www.iarpa.gov/index.php/working-with-iarpa/proposers-day" TargetMode="External"/><Relationship Id="rId1" Type="http://schemas.openxmlformats.org/officeDocument/2006/relationships/hyperlink" Target="https://www.iarpa.gov/index.php/working-with-iarpa/open-solicitations" TargetMode="External"/></Relationships>
</file>

<file path=ppt/diagrams/_rels/drawing10.xml.rels><?xml version="1.0" encoding="UTF-8" standalone="yes"?>
<Relationships xmlns="http://schemas.openxmlformats.org/package/2006/relationships"><Relationship Id="rId1" Type="http://schemas.openxmlformats.org/officeDocument/2006/relationships/hyperlink" Target="https://www.iarpa.gov/index.php/our-program-managers" TargetMode="External"/></Relationships>
</file>

<file path=ppt/diagrams/_rels/drawing2.xml.rels><?xml version="1.0" encoding="UTF-8" standalone="yes"?>
<Relationships xmlns="http://schemas.openxmlformats.org/package/2006/relationships"><Relationship Id="rId8" Type="http://schemas.openxmlformats.org/officeDocument/2006/relationships/hyperlink" Target="http://www.wpafb.af.mil/Welcome/Fact-Sheets/Display/Article/842058/afosr-funding-opportunities-educational-program" TargetMode="External"/><Relationship Id="rId7" Type="http://schemas.openxmlformats.org/officeDocument/2006/relationships/hyperlink" Target="http://www.wpafb.af.mil/Welcome/Fact-Sheets/Display/Article/842058/afosr-funding-opportunities-educational-programs" TargetMode="External"/><Relationship Id="rId12" Type="http://schemas.openxmlformats.org/officeDocument/2006/relationships/image" Target="../media/image14.svg"/><Relationship Id="rId1" Type="http://schemas.openxmlformats.org/officeDocument/2006/relationships/image" Target="../media/image10.png"/><Relationship Id="rId6" Type="http://schemas.openxmlformats.org/officeDocument/2006/relationships/hyperlink" Target="https://www.onr.navy.mil/en/Education-Outreach/faculty/summer-faculty-research-program" TargetMode="External"/><Relationship Id="rId11" Type="http://schemas.openxmlformats.org/officeDocument/2006/relationships/image" Target="../media/image12.png"/><Relationship Id="rId5" Type="http://schemas.openxmlformats.org/officeDocument/2006/relationships/image" Target="../media/image10.svg"/><Relationship Id="rId10" Type="http://schemas.openxmlformats.org/officeDocument/2006/relationships/image" Target="../media/image12.svg"/><Relationship Id="rId9" Type="http://schemas.openxmlformats.org/officeDocument/2006/relationships/image" Target="../media/image11.png"/></Relationships>
</file>

<file path=ppt/diagrams/_rels/drawing3.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4.png"/><Relationship Id="rId7" Type="http://schemas.openxmlformats.org/officeDocument/2006/relationships/image" Target="../media/image16.png"/><Relationship Id="rId12" Type="http://schemas.openxmlformats.org/officeDocument/2006/relationships/image" Target="../media/image27.svg"/><Relationship Id="rId2" Type="http://schemas.openxmlformats.org/officeDocument/2006/relationships/image" Target="../media/image17.svg"/><Relationship Id="rId1" Type="http://schemas.openxmlformats.org/officeDocument/2006/relationships/image" Target="../media/image13.png"/><Relationship Id="rId6" Type="http://schemas.openxmlformats.org/officeDocument/2006/relationships/image" Target="../media/image21.svg"/><Relationship Id="rId11" Type="http://schemas.openxmlformats.org/officeDocument/2006/relationships/image" Target="../media/image18.png"/><Relationship Id="rId5" Type="http://schemas.openxmlformats.org/officeDocument/2006/relationships/image" Target="../media/image15.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17.png"/></Relationships>
</file>

<file path=ppt/diagrams/_rels/drawing4.xml.rels><?xml version="1.0" encoding="UTF-8" standalone="yes"?>
<Relationships xmlns="http://schemas.openxmlformats.org/package/2006/relationships"><Relationship Id="rId2" Type="http://schemas.openxmlformats.org/officeDocument/2006/relationships/hyperlink" Target="https://research.usc.edu/for-investigators/proposal-and-grantwriting/" TargetMode="External"/><Relationship Id="rId1" Type="http://schemas.openxmlformats.org/officeDocument/2006/relationships/hyperlink" Target="https://researchservices.cornell.edu/research-development" TargetMode="External"/></Relationships>
</file>

<file path=ppt/diagrams/_rels/drawing5.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26.png"/><Relationship Id="rId7" Type="http://schemas.openxmlformats.org/officeDocument/2006/relationships/image" Target="../media/image28.png"/><Relationship Id="rId2" Type="http://schemas.openxmlformats.org/officeDocument/2006/relationships/image" Target="../media/image35.svg"/><Relationship Id="rId1" Type="http://schemas.openxmlformats.org/officeDocument/2006/relationships/image" Target="../media/image25.png"/><Relationship Id="rId6" Type="http://schemas.openxmlformats.org/officeDocument/2006/relationships/image" Target="../media/image39.svg"/><Relationship Id="rId5" Type="http://schemas.openxmlformats.org/officeDocument/2006/relationships/image" Target="../media/image27.png"/><Relationship Id="rId4" Type="http://schemas.openxmlformats.org/officeDocument/2006/relationships/image" Target="../media/image37.svg"/></Relationships>
</file>

<file path=ppt/diagrams/_rels/drawing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43.svg"/><Relationship Id="rId1" Type="http://schemas.openxmlformats.org/officeDocument/2006/relationships/image" Target="../media/image29.png"/><Relationship Id="rId6" Type="http://schemas.openxmlformats.org/officeDocument/2006/relationships/image" Target="../media/image47.svg"/><Relationship Id="rId5" Type="http://schemas.openxmlformats.org/officeDocument/2006/relationships/image" Target="../media/image31.png"/><Relationship Id="rId4" Type="http://schemas.openxmlformats.org/officeDocument/2006/relationships/image" Target="../media/image45.svg"/></Relationships>
</file>

<file path=ppt/diagrams/_rels/drawing7.xml.rels><?xml version="1.0" encoding="UTF-8" standalone="yes"?>
<Relationships xmlns="http://schemas.openxmlformats.org/package/2006/relationships"><Relationship Id="rId8" Type="http://schemas.openxmlformats.org/officeDocument/2006/relationships/image" Target="../media/image61.svg"/><Relationship Id="rId3" Type="http://schemas.openxmlformats.org/officeDocument/2006/relationships/image" Target="../media/image39.png"/><Relationship Id="rId7" Type="http://schemas.openxmlformats.org/officeDocument/2006/relationships/image" Target="../media/image41.png"/><Relationship Id="rId2" Type="http://schemas.openxmlformats.org/officeDocument/2006/relationships/image" Target="../media/image55.svg"/><Relationship Id="rId1" Type="http://schemas.openxmlformats.org/officeDocument/2006/relationships/image" Target="../media/image38.png"/><Relationship Id="rId6" Type="http://schemas.openxmlformats.org/officeDocument/2006/relationships/image" Target="../media/image59.svg"/><Relationship Id="rId5" Type="http://schemas.openxmlformats.org/officeDocument/2006/relationships/image" Target="../media/image40.png"/><Relationship Id="rId4" Type="http://schemas.openxmlformats.org/officeDocument/2006/relationships/image" Target="../media/image57.svg"/></Relationships>
</file>

<file path=ppt/diagrams/_rels/drawing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65.svg"/><Relationship Id="rId1" Type="http://schemas.openxmlformats.org/officeDocument/2006/relationships/image" Target="../media/image44.png"/><Relationship Id="rId4" Type="http://schemas.openxmlformats.org/officeDocument/2006/relationships/image" Target="../media/image67.svg"/></Relationships>
</file>

<file path=ppt/diagrams/_rels/drawing9.xml.rels><?xml version="1.0" encoding="UTF-8" standalone="yes"?>
<Relationships xmlns="http://schemas.openxmlformats.org/package/2006/relationships"><Relationship Id="rId2" Type="http://schemas.openxmlformats.org/officeDocument/2006/relationships/hyperlink" Target="https://www.iarpa.gov/index.php/working-with-iarpa/open-solicitations" TargetMode="External"/><Relationship Id="rId1" Type="http://schemas.openxmlformats.org/officeDocument/2006/relationships/hyperlink" Target="https://www.iarpa.gov/index.php/working-with-iarpa/proposers-day" TargetMode="Externa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a:alpha val="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DE92D3-6CA1-461D-90AC-13FFE525EDA3}" type="doc">
      <dgm:prSet loTypeId="urn:microsoft.com/office/officeart/2016/7/layout/VerticalDownArrowProcess" loCatId="process" qsTypeId="urn:microsoft.com/office/officeart/2005/8/quickstyle/simple1" qsCatId="simple" csTypeId="urn:microsoft.com/office/officeart/2005/8/colors/colorful2" csCatId="colorful" phldr="1"/>
      <dgm:spPr/>
      <dgm:t>
        <a:bodyPr/>
        <a:lstStyle/>
        <a:p>
          <a:endParaRPr lang="en-US"/>
        </a:p>
      </dgm:t>
    </dgm:pt>
    <dgm:pt modelId="{BFC838BF-B499-4E3C-97F9-2699426890FB}">
      <dgm:prSet/>
      <dgm:spPr/>
      <dgm:t>
        <a:bodyPr/>
        <a:lstStyle/>
        <a:p>
          <a:r>
            <a:rPr lang="en-US" dirty="0"/>
            <a:t>Talk</a:t>
          </a:r>
        </a:p>
      </dgm:t>
    </dgm:pt>
    <dgm:pt modelId="{B4CBF992-452F-4A76-934C-7BA1734B16CC}" type="parTrans" cxnId="{3E74CA6D-2585-437D-A1F2-A6F5237512A0}">
      <dgm:prSet/>
      <dgm:spPr/>
      <dgm:t>
        <a:bodyPr/>
        <a:lstStyle/>
        <a:p>
          <a:endParaRPr lang="en-US"/>
        </a:p>
      </dgm:t>
    </dgm:pt>
    <dgm:pt modelId="{277441F7-5FD1-4D10-AF74-41189A0F3F6F}" type="sibTrans" cxnId="{3E74CA6D-2585-437D-A1F2-A6F5237512A0}">
      <dgm:prSet/>
      <dgm:spPr/>
      <dgm:t>
        <a:bodyPr/>
        <a:lstStyle/>
        <a:p>
          <a:endParaRPr lang="en-US"/>
        </a:p>
      </dgm:t>
    </dgm:pt>
    <dgm:pt modelId="{D9851B8A-3697-4A23-B75E-68FC5C555C29}">
      <dgm:prSet/>
      <dgm:spPr/>
      <dgm:t>
        <a:bodyPr/>
        <a:lstStyle/>
        <a:p>
          <a:r>
            <a:rPr lang="en-US"/>
            <a:t>Talk to Program Officers</a:t>
          </a:r>
        </a:p>
      </dgm:t>
    </dgm:pt>
    <dgm:pt modelId="{0113EAED-E502-4D7D-ACA5-41E088D1D821}" type="parTrans" cxnId="{D72FEB60-346C-46E5-A064-86DA707D38C7}">
      <dgm:prSet/>
      <dgm:spPr/>
      <dgm:t>
        <a:bodyPr/>
        <a:lstStyle/>
        <a:p>
          <a:endParaRPr lang="en-US"/>
        </a:p>
      </dgm:t>
    </dgm:pt>
    <dgm:pt modelId="{606055B3-1F95-4C30-BEED-A66CB39C8102}" type="sibTrans" cxnId="{D72FEB60-346C-46E5-A064-86DA707D38C7}">
      <dgm:prSet/>
      <dgm:spPr/>
      <dgm:t>
        <a:bodyPr/>
        <a:lstStyle/>
        <a:p>
          <a:endParaRPr lang="en-US"/>
        </a:p>
      </dgm:t>
    </dgm:pt>
    <dgm:pt modelId="{C14E4AC6-67A9-47F7-9843-F168002E2423}">
      <dgm:prSet/>
      <dgm:spPr/>
      <dgm:t>
        <a:bodyPr/>
        <a:lstStyle/>
        <a:p>
          <a:r>
            <a:rPr lang="en-US" dirty="0"/>
            <a:t>Assess their most pressing needs.</a:t>
          </a:r>
        </a:p>
      </dgm:t>
    </dgm:pt>
    <dgm:pt modelId="{D7A08635-769F-4786-8675-0799B6F863BB}" type="parTrans" cxnId="{84935553-8380-40A5-A0FD-3ABF2483D3EB}">
      <dgm:prSet/>
      <dgm:spPr/>
      <dgm:t>
        <a:bodyPr/>
        <a:lstStyle/>
        <a:p>
          <a:endParaRPr lang="en-US"/>
        </a:p>
      </dgm:t>
    </dgm:pt>
    <dgm:pt modelId="{8ABE5DFD-B61A-4111-801D-C03067400902}" type="sibTrans" cxnId="{84935553-8380-40A5-A0FD-3ABF2483D3EB}">
      <dgm:prSet/>
      <dgm:spPr/>
      <dgm:t>
        <a:bodyPr/>
        <a:lstStyle/>
        <a:p>
          <a:endParaRPr lang="en-US"/>
        </a:p>
      </dgm:t>
    </dgm:pt>
    <dgm:pt modelId="{23AF6C0D-96E8-4B43-9B2E-268A5EA6BA02}">
      <dgm:prSet/>
      <dgm:spPr/>
      <dgm:t>
        <a:bodyPr/>
        <a:lstStyle/>
        <a:p>
          <a:r>
            <a:rPr lang="en-US"/>
            <a:t>Share your elevator pitch and ask for feedback about relevance to their mission</a:t>
          </a:r>
        </a:p>
      </dgm:t>
    </dgm:pt>
    <dgm:pt modelId="{AC992EB0-0D59-4020-ABC1-81394F960E9E}" type="parTrans" cxnId="{C24C0141-21AB-4476-9EFD-CC0277FDF4C4}">
      <dgm:prSet/>
      <dgm:spPr/>
      <dgm:t>
        <a:bodyPr/>
        <a:lstStyle/>
        <a:p>
          <a:endParaRPr lang="en-US"/>
        </a:p>
      </dgm:t>
    </dgm:pt>
    <dgm:pt modelId="{8AFCE01A-6D97-46C1-9D83-2DE614F0D9BA}" type="sibTrans" cxnId="{C24C0141-21AB-4476-9EFD-CC0277FDF4C4}">
      <dgm:prSet/>
      <dgm:spPr/>
      <dgm:t>
        <a:bodyPr/>
        <a:lstStyle/>
        <a:p>
          <a:endParaRPr lang="en-US"/>
        </a:p>
      </dgm:t>
    </dgm:pt>
    <dgm:pt modelId="{1FFDB4DF-DC86-49F0-BEA9-1FF72F07E0E9}">
      <dgm:prSet/>
      <dgm:spPr/>
      <dgm:t>
        <a:bodyPr/>
        <a:lstStyle/>
        <a:p>
          <a:r>
            <a:rPr lang="en-US" dirty="0"/>
            <a:t>It is not the PM’s job to figure out how to use your idea for a DoD application. Be sure that you know what the limitations of the current approaches are and how your idea will overcome/circumvent these.</a:t>
          </a:r>
        </a:p>
      </dgm:t>
    </dgm:pt>
    <dgm:pt modelId="{D5A34BC5-3C4D-46D4-BBBF-4336C0C89D76}" type="parTrans" cxnId="{BDA06F24-EF7F-4B3D-AA15-E66DF333AA73}">
      <dgm:prSet/>
      <dgm:spPr/>
      <dgm:t>
        <a:bodyPr/>
        <a:lstStyle/>
        <a:p>
          <a:endParaRPr lang="en-US"/>
        </a:p>
      </dgm:t>
    </dgm:pt>
    <dgm:pt modelId="{80124341-1D1C-4134-81A3-47D32CC8C1DE}" type="sibTrans" cxnId="{BDA06F24-EF7F-4B3D-AA15-E66DF333AA73}">
      <dgm:prSet/>
      <dgm:spPr/>
      <dgm:t>
        <a:bodyPr/>
        <a:lstStyle/>
        <a:p>
          <a:endParaRPr lang="en-US"/>
        </a:p>
      </dgm:t>
    </dgm:pt>
    <dgm:pt modelId="{EBBDA054-E67D-41BC-8D7A-B57CB2F5DFFD}">
      <dgm:prSet/>
      <dgm:spPr/>
      <dgm:t>
        <a:bodyPr/>
        <a:lstStyle/>
        <a:p>
          <a:r>
            <a:rPr lang="en-US" dirty="0"/>
            <a:t>Write</a:t>
          </a:r>
        </a:p>
      </dgm:t>
    </dgm:pt>
    <dgm:pt modelId="{AFF64375-8950-495D-8893-546FBA20E443}" type="parTrans" cxnId="{0BA777FE-2088-4EBF-9851-47B7387000FA}">
      <dgm:prSet/>
      <dgm:spPr/>
      <dgm:t>
        <a:bodyPr/>
        <a:lstStyle/>
        <a:p>
          <a:endParaRPr lang="en-US"/>
        </a:p>
      </dgm:t>
    </dgm:pt>
    <dgm:pt modelId="{DCB57599-4883-49B3-8A4F-78DA45152F21}" type="sibTrans" cxnId="{0BA777FE-2088-4EBF-9851-47B7387000FA}">
      <dgm:prSet/>
      <dgm:spPr/>
      <dgm:t>
        <a:bodyPr/>
        <a:lstStyle/>
        <a:p>
          <a:endParaRPr lang="en-US"/>
        </a:p>
      </dgm:t>
    </dgm:pt>
    <dgm:pt modelId="{53656FD1-6BA8-4710-B214-88CDA48820D1}">
      <dgm:prSet/>
      <dgm:spPr/>
      <dgm:t>
        <a:bodyPr/>
        <a:lstStyle/>
        <a:p>
          <a:r>
            <a:rPr lang="en-US"/>
            <a:t>Write a White Paper Incorporating PO Feedback </a:t>
          </a:r>
        </a:p>
      </dgm:t>
    </dgm:pt>
    <dgm:pt modelId="{CA6E29E1-1741-4295-9AFD-153D773FB47B}" type="parTrans" cxnId="{FB7F4B09-E4C3-44EB-AD8C-E4284CE2E9B4}">
      <dgm:prSet/>
      <dgm:spPr/>
      <dgm:t>
        <a:bodyPr/>
        <a:lstStyle/>
        <a:p>
          <a:endParaRPr lang="en-US"/>
        </a:p>
      </dgm:t>
    </dgm:pt>
    <dgm:pt modelId="{7AEBB8B7-727D-4AB8-B71F-1D6F9AE65227}" type="sibTrans" cxnId="{FB7F4B09-E4C3-44EB-AD8C-E4284CE2E9B4}">
      <dgm:prSet/>
      <dgm:spPr/>
      <dgm:t>
        <a:bodyPr/>
        <a:lstStyle/>
        <a:p>
          <a:endParaRPr lang="en-US"/>
        </a:p>
      </dgm:t>
    </dgm:pt>
    <dgm:pt modelId="{A0134BD9-B0C4-458F-8A3B-4855C196ABEF}">
      <dgm:prSet/>
      <dgm:spPr/>
      <dgm:t>
        <a:bodyPr/>
        <a:lstStyle/>
        <a:p>
          <a:r>
            <a:rPr lang="en-US"/>
            <a:t>Focus on your work’s impact on agency mission</a:t>
          </a:r>
        </a:p>
      </dgm:t>
    </dgm:pt>
    <dgm:pt modelId="{2B4A8D89-6ECE-484E-BEE4-016BFD48E40E}" type="parTrans" cxnId="{02676BBF-88C0-488F-8674-FC4C7EEA5163}">
      <dgm:prSet/>
      <dgm:spPr/>
      <dgm:t>
        <a:bodyPr/>
        <a:lstStyle/>
        <a:p>
          <a:endParaRPr lang="en-US"/>
        </a:p>
      </dgm:t>
    </dgm:pt>
    <dgm:pt modelId="{AF02D8E3-894D-425F-B9D4-C4C96A13590B}" type="sibTrans" cxnId="{02676BBF-88C0-488F-8674-FC4C7EEA5163}">
      <dgm:prSet/>
      <dgm:spPr/>
      <dgm:t>
        <a:bodyPr/>
        <a:lstStyle/>
        <a:p>
          <a:endParaRPr lang="en-US"/>
        </a:p>
      </dgm:t>
    </dgm:pt>
    <dgm:pt modelId="{E6FB14C2-014F-4EEB-AC2A-49B93A0991AD}">
      <dgm:prSet/>
      <dgm:spPr/>
      <dgm:t>
        <a:bodyPr/>
        <a:lstStyle/>
        <a:p>
          <a:r>
            <a:rPr lang="en-US"/>
            <a:t>Focus on research that solves a critical challenge and can pay off quickly</a:t>
          </a:r>
        </a:p>
      </dgm:t>
    </dgm:pt>
    <dgm:pt modelId="{5A84E6B1-FAC8-44B5-B42D-57F7A87E23D5}" type="parTrans" cxnId="{7070CAB9-B1A3-4470-96FF-0ED18C139B76}">
      <dgm:prSet/>
      <dgm:spPr/>
      <dgm:t>
        <a:bodyPr/>
        <a:lstStyle/>
        <a:p>
          <a:endParaRPr lang="en-US"/>
        </a:p>
      </dgm:t>
    </dgm:pt>
    <dgm:pt modelId="{A13DC2E0-5C43-49FF-9524-B148F2310994}" type="sibTrans" cxnId="{7070CAB9-B1A3-4470-96FF-0ED18C139B76}">
      <dgm:prSet/>
      <dgm:spPr/>
      <dgm:t>
        <a:bodyPr/>
        <a:lstStyle/>
        <a:p>
          <a:endParaRPr lang="en-US"/>
        </a:p>
      </dgm:t>
    </dgm:pt>
    <dgm:pt modelId="{6B21EA74-EE8D-4A5B-9981-F2922071FCE7}">
      <dgm:prSet/>
      <dgm:spPr/>
      <dgm:t>
        <a:bodyPr/>
        <a:lstStyle/>
        <a:p>
          <a:r>
            <a:rPr lang="en-US" dirty="0"/>
            <a:t>Focus on the warfighter</a:t>
          </a:r>
        </a:p>
      </dgm:t>
    </dgm:pt>
    <dgm:pt modelId="{90450A20-DA1D-47BC-8D85-9BC8C36898D0}" type="parTrans" cxnId="{14BB7EFB-DC20-4C39-8F15-7968D9C704D9}">
      <dgm:prSet/>
      <dgm:spPr/>
      <dgm:t>
        <a:bodyPr/>
        <a:lstStyle/>
        <a:p>
          <a:endParaRPr lang="en-US"/>
        </a:p>
      </dgm:t>
    </dgm:pt>
    <dgm:pt modelId="{4EC0A722-23FC-49A9-AA7D-7778BD1ABAD6}" type="sibTrans" cxnId="{14BB7EFB-DC20-4C39-8F15-7968D9C704D9}">
      <dgm:prSet/>
      <dgm:spPr/>
      <dgm:t>
        <a:bodyPr/>
        <a:lstStyle/>
        <a:p>
          <a:endParaRPr lang="en-US"/>
        </a:p>
      </dgm:t>
    </dgm:pt>
    <dgm:pt modelId="{DC66C273-F2BF-4C30-AC8B-3AFAF33D63DB}">
      <dgm:prSet/>
      <dgm:spPr/>
      <dgm:t>
        <a:bodyPr/>
        <a:lstStyle/>
        <a:p>
          <a:r>
            <a:rPr lang="en-US" dirty="0"/>
            <a:t>Address risk elements and mitigation strategies. </a:t>
          </a:r>
        </a:p>
      </dgm:t>
    </dgm:pt>
    <dgm:pt modelId="{2FD947CD-D972-4787-81E2-E540BC7A0C9E}" type="parTrans" cxnId="{1F580E49-5D52-4F1E-BBAA-57C2B5361694}">
      <dgm:prSet/>
      <dgm:spPr/>
      <dgm:t>
        <a:bodyPr/>
        <a:lstStyle/>
        <a:p>
          <a:endParaRPr lang="en-US"/>
        </a:p>
      </dgm:t>
    </dgm:pt>
    <dgm:pt modelId="{94D0A8F0-7D2B-4F3B-80FE-B5741015AF07}" type="sibTrans" cxnId="{1F580E49-5D52-4F1E-BBAA-57C2B5361694}">
      <dgm:prSet/>
      <dgm:spPr/>
      <dgm:t>
        <a:bodyPr/>
        <a:lstStyle/>
        <a:p>
          <a:endParaRPr lang="en-US"/>
        </a:p>
      </dgm:t>
    </dgm:pt>
    <dgm:pt modelId="{76E0E559-DBBA-4838-A12B-3D9C7897F757}" type="pres">
      <dgm:prSet presAssocID="{0EDE92D3-6CA1-461D-90AC-13FFE525EDA3}" presName="Name0" presStyleCnt="0">
        <dgm:presLayoutVars>
          <dgm:dir/>
          <dgm:animLvl val="lvl"/>
          <dgm:resizeHandles val="exact"/>
        </dgm:presLayoutVars>
      </dgm:prSet>
      <dgm:spPr/>
      <dgm:t>
        <a:bodyPr/>
        <a:lstStyle/>
        <a:p>
          <a:endParaRPr lang="en-US"/>
        </a:p>
      </dgm:t>
    </dgm:pt>
    <dgm:pt modelId="{2FCAC697-6612-49EB-BC4C-8D56B50D1F4C}" type="pres">
      <dgm:prSet presAssocID="{EBBDA054-E67D-41BC-8D7A-B57CB2F5DFFD}" presName="boxAndChildren" presStyleCnt="0"/>
      <dgm:spPr/>
    </dgm:pt>
    <dgm:pt modelId="{E406C2DE-13CD-4DA8-9E1B-F87BC35F6265}" type="pres">
      <dgm:prSet presAssocID="{EBBDA054-E67D-41BC-8D7A-B57CB2F5DFFD}" presName="parentTextBox" presStyleLbl="alignNode1" presStyleIdx="0" presStyleCnt="2"/>
      <dgm:spPr/>
      <dgm:t>
        <a:bodyPr/>
        <a:lstStyle/>
        <a:p>
          <a:endParaRPr lang="en-US"/>
        </a:p>
      </dgm:t>
    </dgm:pt>
    <dgm:pt modelId="{146314EC-6D3E-4AC1-8CF5-B34E9EB55FAD}" type="pres">
      <dgm:prSet presAssocID="{EBBDA054-E67D-41BC-8D7A-B57CB2F5DFFD}" presName="descendantBox" presStyleLbl="bgAccFollowNode1" presStyleIdx="0" presStyleCnt="2"/>
      <dgm:spPr/>
      <dgm:t>
        <a:bodyPr/>
        <a:lstStyle/>
        <a:p>
          <a:endParaRPr lang="en-US"/>
        </a:p>
      </dgm:t>
    </dgm:pt>
    <dgm:pt modelId="{7632CD0E-5DCE-4639-BA18-C4CD9CE323E5}" type="pres">
      <dgm:prSet presAssocID="{277441F7-5FD1-4D10-AF74-41189A0F3F6F}" presName="sp" presStyleCnt="0"/>
      <dgm:spPr/>
    </dgm:pt>
    <dgm:pt modelId="{0BEEE657-A29C-4FA7-8C01-9095070994C8}" type="pres">
      <dgm:prSet presAssocID="{BFC838BF-B499-4E3C-97F9-2699426890FB}" presName="arrowAndChildren" presStyleCnt="0"/>
      <dgm:spPr/>
    </dgm:pt>
    <dgm:pt modelId="{3C864B8C-BDC0-4396-881B-B1768C25DC7B}" type="pres">
      <dgm:prSet presAssocID="{BFC838BF-B499-4E3C-97F9-2699426890FB}" presName="parentTextArrow" presStyleLbl="node1" presStyleIdx="0" presStyleCnt="0"/>
      <dgm:spPr/>
      <dgm:t>
        <a:bodyPr/>
        <a:lstStyle/>
        <a:p>
          <a:endParaRPr lang="en-US"/>
        </a:p>
      </dgm:t>
    </dgm:pt>
    <dgm:pt modelId="{F43390C9-4DC3-4CF5-8E74-609B6CB72BCB}" type="pres">
      <dgm:prSet presAssocID="{BFC838BF-B499-4E3C-97F9-2699426890FB}" presName="arrow" presStyleLbl="alignNode1" presStyleIdx="1" presStyleCnt="2"/>
      <dgm:spPr/>
      <dgm:t>
        <a:bodyPr/>
        <a:lstStyle/>
        <a:p>
          <a:endParaRPr lang="en-US"/>
        </a:p>
      </dgm:t>
    </dgm:pt>
    <dgm:pt modelId="{E411B796-55CD-481B-BA04-2DB389F6585D}" type="pres">
      <dgm:prSet presAssocID="{BFC838BF-B499-4E3C-97F9-2699426890FB}" presName="descendantArrow" presStyleLbl="bgAccFollowNode1" presStyleIdx="1" presStyleCnt="2"/>
      <dgm:spPr/>
      <dgm:t>
        <a:bodyPr/>
        <a:lstStyle/>
        <a:p>
          <a:endParaRPr lang="en-US"/>
        </a:p>
      </dgm:t>
    </dgm:pt>
  </dgm:ptLst>
  <dgm:cxnLst>
    <dgm:cxn modelId="{1BECCFCA-C4AB-4C30-B0AB-73AE101D168B}" type="presOf" srcId="{EBBDA054-E67D-41BC-8D7A-B57CB2F5DFFD}" destId="{E406C2DE-13CD-4DA8-9E1B-F87BC35F6265}" srcOrd="0" destOrd="0" presId="urn:microsoft.com/office/officeart/2016/7/layout/VerticalDownArrowProcess"/>
    <dgm:cxn modelId="{5EBC723A-81FB-445D-90A8-1D5E3742AD05}" type="presOf" srcId="{23AF6C0D-96E8-4B43-9B2E-268A5EA6BA02}" destId="{E411B796-55CD-481B-BA04-2DB389F6585D}" srcOrd="0" destOrd="2" presId="urn:microsoft.com/office/officeart/2016/7/layout/VerticalDownArrowProcess"/>
    <dgm:cxn modelId="{84935553-8380-40A5-A0FD-3ABF2483D3EB}" srcId="{D9851B8A-3697-4A23-B75E-68FC5C555C29}" destId="{C14E4AC6-67A9-47F7-9843-F168002E2423}" srcOrd="0" destOrd="0" parTransId="{D7A08635-769F-4786-8675-0799B6F863BB}" sibTransId="{8ABE5DFD-B61A-4111-801D-C03067400902}"/>
    <dgm:cxn modelId="{8570A80C-2F7E-4C3F-BDF0-E65175E93D72}" type="presOf" srcId="{BFC838BF-B499-4E3C-97F9-2699426890FB}" destId="{3C864B8C-BDC0-4396-881B-B1768C25DC7B}" srcOrd="0" destOrd="0" presId="urn:microsoft.com/office/officeart/2016/7/layout/VerticalDownArrowProcess"/>
    <dgm:cxn modelId="{49D9B805-2F4B-40B7-A3C7-6EA3BDE69C2E}" type="presOf" srcId="{0EDE92D3-6CA1-461D-90AC-13FFE525EDA3}" destId="{76E0E559-DBBA-4838-A12B-3D9C7897F757}" srcOrd="0" destOrd="0" presId="urn:microsoft.com/office/officeart/2016/7/layout/VerticalDownArrowProcess"/>
    <dgm:cxn modelId="{DBB98906-C021-4BD0-8612-66194FE0C2FE}" type="presOf" srcId="{53656FD1-6BA8-4710-B214-88CDA48820D1}" destId="{146314EC-6D3E-4AC1-8CF5-B34E9EB55FAD}" srcOrd="0" destOrd="0" presId="urn:microsoft.com/office/officeart/2016/7/layout/VerticalDownArrowProcess"/>
    <dgm:cxn modelId="{E2F7BC84-D67C-4AE9-A469-D4BC440C2BBA}" type="presOf" srcId="{6B21EA74-EE8D-4A5B-9981-F2922071FCE7}" destId="{146314EC-6D3E-4AC1-8CF5-B34E9EB55FAD}" srcOrd="0" destOrd="3" presId="urn:microsoft.com/office/officeart/2016/7/layout/VerticalDownArrowProcess"/>
    <dgm:cxn modelId="{C6FD4F36-36C3-45C1-809C-D69A45D07C8F}" type="presOf" srcId="{D9851B8A-3697-4A23-B75E-68FC5C555C29}" destId="{E411B796-55CD-481B-BA04-2DB389F6585D}" srcOrd="0" destOrd="0" presId="urn:microsoft.com/office/officeart/2016/7/layout/VerticalDownArrowProcess"/>
    <dgm:cxn modelId="{B4A4273A-B7D7-4145-BB95-A7ADC6C23160}" type="presOf" srcId="{BFC838BF-B499-4E3C-97F9-2699426890FB}" destId="{F43390C9-4DC3-4CF5-8E74-609B6CB72BCB}" srcOrd="1" destOrd="0" presId="urn:microsoft.com/office/officeart/2016/7/layout/VerticalDownArrowProcess"/>
    <dgm:cxn modelId="{8DED500A-C104-443E-AF39-439A513451B9}" type="presOf" srcId="{DC66C273-F2BF-4C30-AC8B-3AFAF33D63DB}" destId="{146314EC-6D3E-4AC1-8CF5-B34E9EB55FAD}" srcOrd="0" destOrd="4" presId="urn:microsoft.com/office/officeart/2016/7/layout/VerticalDownArrowProcess"/>
    <dgm:cxn modelId="{BDA06F24-EF7F-4B3D-AA15-E66DF333AA73}" srcId="{D9851B8A-3697-4A23-B75E-68FC5C555C29}" destId="{1FFDB4DF-DC86-49F0-BEA9-1FF72F07E0E9}" srcOrd="2" destOrd="0" parTransId="{D5A34BC5-3C4D-46D4-BBBF-4336C0C89D76}" sibTransId="{80124341-1D1C-4134-81A3-47D32CC8C1DE}"/>
    <dgm:cxn modelId="{3E74CA6D-2585-437D-A1F2-A6F5237512A0}" srcId="{0EDE92D3-6CA1-461D-90AC-13FFE525EDA3}" destId="{BFC838BF-B499-4E3C-97F9-2699426890FB}" srcOrd="0" destOrd="0" parTransId="{B4CBF992-452F-4A76-934C-7BA1734B16CC}" sibTransId="{277441F7-5FD1-4D10-AF74-41189A0F3F6F}"/>
    <dgm:cxn modelId="{BB009129-31B6-419D-9A53-734C99077520}" type="presOf" srcId="{1FFDB4DF-DC86-49F0-BEA9-1FF72F07E0E9}" destId="{E411B796-55CD-481B-BA04-2DB389F6585D}" srcOrd="0" destOrd="3" presId="urn:microsoft.com/office/officeart/2016/7/layout/VerticalDownArrowProcess"/>
    <dgm:cxn modelId="{C24C0141-21AB-4476-9EFD-CC0277FDF4C4}" srcId="{D9851B8A-3697-4A23-B75E-68FC5C555C29}" destId="{23AF6C0D-96E8-4B43-9B2E-268A5EA6BA02}" srcOrd="1" destOrd="0" parTransId="{AC992EB0-0D59-4020-ABC1-81394F960E9E}" sibTransId="{8AFCE01A-6D97-46C1-9D83-2DE614F0D9BA}"/>
    <dgm:cxn modelId="{1F580E49-5D52-4F1E-BBAA-57C2B5361694}" srcId="{53656FD1-6BA8-4710-B214-88CDA48820D1}" destId="{DC66C273-F2BF-4C30-AC8B-3AFAF33D63DB}" srcOrd="3" destOrd="0" parTransId="{2FD947CD-D972-4787-81E2-E540BC7A0C9E}" sibTransId="{94D0A8F0-7D2B-4F3B-80FE-B5741015AF07}"/>
    <dgm:cxn modelId="{7070CAB9-B1A3-4470-96FF-0ED18C139B76}" srcId="{53656FD1-6BA8-4710-B214-88CDA48820D1}" destId="{E6FB14C2-014F-4EEB-AC2A-49B93A0991AD}" srcOrd="1" destOrd="0" parTransId="{5A84E6B1-FAC8-44B5-B42D-57F7A87E23D5}" sibTransId="{A13DC2E0-5C43-49FF-9524-B148F2310994}"/>
    <dgm:cxn modelId="{14BB7EFB-DC20-4C39-8F15-7968D9C704D9}" srcId="{53656FD1-6BA8-4710-B214-88CDA48820D1}" destId="{6B21EA74-EE8D-4A5B-9981-F2922071FCE7}" srcOrd="2" destOrd="0" parTransId="{90450A20-DA1D-47BC-8D85-9BC8C36898D0}" sibTransId="{4EC0A722-23FC-49A9-AA7D-7778BD1ABAD6}"/>
    <dgm:cxn modelId="{D72FEB60-346C-46E5-A064-86DA707D38C7}" srcId="{BFC838BF-B499-4E3C-97F9-2699426890FB}" destId="{D9851B8A-3697-4A23-B75E-68FC5C555C29}" srcOrd="0" destOrd="0" parTransId="{0113EAED-E502-4D7D-ACA5-41E088D1D821}" sibTransId="{606055B3-1F95-4C30-BEED-A66CB39C8102}"/>
    <dgm:cxn modelId="{02676BBF-88C0-488F-8674-FC4C7EEA5163}" srcId="{53656FD1-6BA8-4710-B214-88CDA48820D1}" destId="{A0134BD9-B0C4-458F-8A3B-4855C196ABEF}" srcOrd="0" destOrd="0" parTransId="{2B4A8D89-6ECE-484E-BEE4-016BFD48E40E}" sibTransId="{AF02D8E3-894D-425F-B9D4-C4C96A13590B}"/>
    <dgm:cxn modelId="{884993DE-E03E-4D20-BACE-E55FD703F3E7}" type="presOf" srcId="{C14E4AC6-67A9-47F7-9843-F168002E2423}" destId="{E411B796-55CD-481B-BA04-2DB389F6585D}" srcOrd="0" destOrd="1" presId="urn:microsoft.com/office/officeart/2016/7/layout/VerticalDownArrowProcess"/>
    <dgm:cxn modelId="{FB7F4B09-E4C3-44EB-AD8C-E4284CE2E9B4}" srcId="{EBBDA054-E67D-41BC-8D7A-B57CB2F5DFFD}" destId="{53656FD1-6BA8-4710-B214-88CDA48820D1}" srcOrd="0" destOrd="0" parTransId="{CA6E29E1-1741-4295-9AFD-153D773FB47B}" sibTransId="{7AEBB8B7-727D-4AB8-B71F-1D6F9AE65227}"/>
    <dgm:cxn modelId="{0BA777FE-2088-4EBF-9851-47B7387000FA}" srcId="{0EDE92D3-6CA1-461D-90AC-13FFE525EDA3}" destId="{EBBDA054-E67D-41BC-8D7A-B57CB2F5DFFD}" srcOrd="1" destOrd="0" parTransId="{AFF64375-8950-495D-8893-546FBA20E443}" sibTransId="{DCB57599-4883-49B3-8A4F-78DA45152F21}"/>
    <dgm:cxn modelId="{7259065B-7758-481E-9855-C5F3D4A44E0F}" type="presOf" srcId="{E6FB14C2-014F-4EEB-AC2A-49B93A0991AD}" destId="{146314EC-6D3E-4AC1-8CF5-B34E9EB55FAD}" srcOrd="0" destOrd="2" presId="urn:microsoft.com/office/officeart/2016/7/layout/VerticalDownArrowProcess"/>
    <dgm:cxn modelId="{F569BE9B-33BD-4145-BFA4-86131CA14327}" type="presOf" srcId="{A0134BD9-B0C4-458F-8A3B-4855C196ABEF}" destId="{146314EC-6D3E-4AC1-8CF5-B34E9EB55FAD}" srcOrd="0" destOrd="1" presId="urn:microsoft.com/office/officeart/2016/7/layout/VerticalDownArrowProcess"/>
    <dgm:cxn modelId="{9BA16759-20DE-4092-B5C6-6FBF49E60E06}" type="presParOf" srcId="{76E0E559-DBBA-4838-A12B-3D9C7897F757}" destId="{2FCAC697-6612-49EB-BC4C-8D56B50D1F4C}" srcOrd="0" destOrd="0" presId="urn:microsoft.com/office/officeart/2016/7/layout/VerticalDownArrowProcess"/>
    <dgm:cxn modelId="{F78705C0-CA42-4CD1-ADB3-2AFE7D53887C}" type="presParOf" srcId="{2FCAC697-6612-49EB-BC4C-8D56B50D1F4C}" destId="{E406C2DE-13CD-4DA8-9E1B-F87BC35F6265}" srcOrd="0" destOrd="0" presId="urn:microsoft.com/office/officeart/2016/7/layout/VerticalDownArrowProcess"/>
    <dgm:cxn modelId="{9ACA5422-C984-4EF0-AF80-9B05303D4A55}" type="presParOf" srcId="{2FCAC697-6612-49EB-BC4C-8D56B50D1F4C}" destId="{146314EC-6D3E-4AC1-8CF5-B34E9EB55FAD}" srcOrd="1" destOrd="0" presId="urn:microsoft.com/office/officeart/2016/7/layout/VerticalDownArrowProcess"/>
    <dgm:cxn modelId="{7B450A26-EA28-4719-9495-F0249F7B4F55}" type="presParOf" srcId="{76E0E559-DBBA-4838-A12B-3D9C7897F757}" destId="{7632CD0E-5DCE-4639-BA18-C4CD9CE323E5}" srcOrd="1" destOrd="0" presId="urn:microsoft.com/office/officeart/2016/7/layout/VerticalDownArrowProcess"/>
    <dgm:cxn modelId="{6E24A019-37C0-43F1-BF20-61E842FC9945}" type="presParOf" srcId="{76E0E559-DBBA-4838-A12B-3D9C7897F757}" destId="{0BEEE657-A29C-4FA7-8C01-9095070994C8}" srcOrd="2" destOrd="0" presId="urn:microsoft.com/office/officeart/2016/7/layout/VerticalDownArrowProcess"/>
    <dgm:cxn modelId="{745D3B33-EB0A-4527-B6AA-AA23E5A769A4}" type="presParOf" srcId="{0BEEE657-A29C-4FA7-8C01-9095070994C8}" destId="{3C864B8C-BDC0-4396-881B-B1768C25DC7B}" srcOrd="0" destOrd="0" presId="urn:microsoft.com/office/officeart/2016/7/layout/VerticalDownArrowProcess"/>
    <dgm:cxn modelId="{21C680FA-4201-455A-9E8F-57052962FE8F}" type="presParOf" srcId="{0BEEE657-A29C-4FA7-8C01-9095070994C8}" destId="{F43390C9-4DC3-4CF5-8E74-609B6CB72BCB}" srcOrd="1" destOrd="0" presId="urn:microsoft.com/office/officeart/2016/7/layout/VerticalDownArrowProcess"/>
    <dgm:cxn modelId="{9B8676AE-6451-4DC9-A721-D1D568C3121B}" type="presParOf" srcId="{0BEEE657-A29C-4FA7-8C01-9095070994C8}" destId="{E411B796-55CD-481B-BA04-2DB389F6585D}" srcOrd="2" destOrd="0" presId="urn:microsoft.com/office/officeart/2016/7/layout/VerticalDown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86B1767-09F1-43D2-9E9A-01FD5AA9FDA5}" type="doc">
      <dgm:prSet loTypeId="urn:microsoft.com/office/officeart/2016/7/layout/HorizontalActionList" loCatId="List" qsTypeId="urn:microsoft.com/office/officeart/2005/8/quickstyle/simple1" qsCatId="simple" csTypeId="urn:microsoft.com/office/officeart/2005/8/colors/colorful1" csCatId="colorful" phldr="1"/>
      <dgm:spPr/>
      <dgm:t>
        <a:bodyPr/>
        <a:lstStyle/>
        <a:p>
          <a:endParaRPr lang="en-US"/>
        </a:p>
      </dgm:t>
    </dgm:pt>
    <dgm:pt modelId="{240ECB90-80E2-40A9-BFC5-01CF90E1098A}">
      <dgm:prSet/>
      <dgm:spPr/>
      <dgm:t>
        <a:bodyPr/>
        <a:lstStyle/>
        <a:p>
          <a:r>
            <a:rPr lang="en-US"/>
            <a:t>Pitch</a:t>
          </a:r>
        </a:p>
      </dgm:t>
    </dgm:pt>
    <dgm:pt modelId="{582D2EDB-C742-47A9-9B49-ADD6956AEDD3}" type="parTrans" cxnId="{524269C6-E72C-4CEC-AB4D-EE44E7FB0DAC}">
      <dgm:prSet/>
      <dgm:spPr/>
      <dgm:t>
        <a:bodyPr/>
        <a:lstStyle/>
        <a:p>
          <a:endParaRPr lang="en-US"/>
        </a:p>
      </dgm:t>
    </dgm:pt>
    <dgm:pt modelId="{0D7DE099-0760-4428-BCB3-5C2DA1C08AF3}" type="sibTrans" cxnId="{524269C6-E72C-4CEC-AB4D-EE44E7FB0DAC}">
      <dgm:prSet/>
      <dgm:spPr/>
      <dgm:t>
        <a:bodyPr/>
        <a:lstStyle/>
        <a:p>
          <a:endParaRPr lang="en-US"/>
        </a:p>
      </dgm:t>
    </dgm:pt>
    <dgm:pt modelId="{68DAE99E-DF4C-4943-A5C4-0FC7F690ACA9}">
      <dgm:prSet custT="1"/>
      <dgm:spPr/>
      <dgm:t>
        <a:bodyPr/>
        <a:lstStyle/>
        <a:p>
          <a:r>
            <a:rPr lang="en-US" sz="1400" dirty="0"/>
            <a:t>Pitch ideas directly to Program Managers </a:t>
          </a:r>
        </a:p>
        <a:p>
          <a:r>
            <a:rPr lang="en-US" sz="1400" dirty="0"/>
            <a:t>(</a:t>
          </a:r>
          <a:r>
            <a:rPr lang="en-US" sz="1400" dirty="0">
              <a:hlinkClick xmlns:r="http://schemas.openxmlformats.org/officeDocument/2006/relationships" r:id="rId1"/>
            </a:rPr>
            <a:t>https://www.iarpa.gov/index.php/our-program-managers</a:t>
          </a:r>
          <a:r>
            <a:rPr lang="en-US" sz="1400" dirty="0"/>
            <a:t>) </a:t>
          </a:r>
        </a:p>
      </dgm:t>
    </dgm:pt>
    <dgm:pt modelId="{A039AD31-FF48-4D85-A1FE-7D72A71DD134}" type="parTrans" cxnId="{BAB56265-77D1-45E4-ACF1-47346A4462A2}">
      <dgm:prSet/>
      <dgm:spPr/>
      <dgm:t>
        <a:bodyPr/>
        <a:lstStyle/>
        <a:p>
          <a:endParaRPr lang="en-US"/>
        </a:p>
      </dgm:t>
    </dgm:pt>
    <dgm:pt modelId="{2CA1F59A-F28E-454A-A3FE-797C4E14B666}" type="sibTrans" cxnId="{BAB56265-77D1-45E4-ACF1-47346A4462A2}">
      <dgm:prSet/>
      <dgm:spPr/>
      <dgm:t>
        <a:bodyPr/>
        <a:lstStyle/>
        <a:p>
          <a:endParaRPr lang="en-US"/>
        </a:p>
      </dgm:t>
    </dgm:pt>
    <dgm:pt modelId="{7151A150-6EE7-45A3-BE9E-8B645E68923D}">
      <dgm:prSet/>
      <dgm:spPr/>
      <dgm:t>
        <a:bodyPr/>
        <a:lstStyle/>
        <a:p>
          <a:r>
            <a:rPr lang="en-US" dirty="0"/>
            <a:t>Target</a:t>
          </a:r>
        </a:p>
      </dgm:t>
    </dgm:pt>
    <dgm:pt modelId="{AC5B9493-A2BB-45B8-9A20-154BCE0FE2D9}" type="parTrans" cxnId="{EAF98FB3-9ECB-4973-8AB2-4FE6C252E019}">
      <dgm:prSet/>
      <dgm:spPr/>
      <dgm:t>
        <a:bodyPr/>
        <a:lstStyle/>
        <a:p>
          <a:endParaRPr lang="en-US"/>
        </a:p>
      </dgm:t>
    </dgm:pt>
    <dgm:pt modelId="{8F3DCD6D-0888-4B7C-8EC8-5F2C9EDB3FBB}" type="sibTrans" cxnId="{EAF98FB3-9ECB-4973-8AB2-4FE6C252E019}">
      <dgm:prSet/>
      <dgm:spPr/>
      <dgm:t>
        <a:bodyPr/>
        <a:lstStyle/>
        <a:p>
          <a:endParaRPr lang="en-US"/>
        </a:p>
      </dgm:t>
    </dgm:pt>
    <dgm:pt modelId="{5AD02F12-8064-4A65-8255-88041B8B80BA}">
      <dgm:prSet custT="1"/>
      <dgm:spPr/>
      <dgm:t>
        <a:bodyPr/>
        <a:lstStyle/>
        <a:p>
          <a:r>
            <a:rPr lang="en-US" sz="1400" dirty="0"/>
            <a:t>Review Open (targeted)  &amp; General (by thrust) Solicitations for targets</a:t>
          </a:r>
        </a:p>
      </dgm:t>
    </dgm:pt>
    <dgm:pt modelId="{85D510D8-9CA4-4C56-B2B3-1F3E69670225}" type="parTrans" cxnId="{2D8235A5-F097-4FC9-AED4-29C2CA79957A}">
      <dgm:prSet/>
      <dgm:spPr/>
      <dgm:t>
        <a:bodyPr/>
        <a:lstStyle/>
        <a:p>
          <a:endParaRPr lang="en-US"/>
        </a:p>
      </dgm:t>
    </dgm:pt>
    <dgm:pt modelId="{2BAC6B4E-BF47-494B-9B06-3B23E04F716F}" type="sibTrans" cxnId="{2D8235A5-F097-4FC9-AED4-29C2CA79957A}">
      <dgm:prSet/>
      <dgm:spPr/>
      <dgm:t>
        <a:bodyPr/>
        <a:lstStyle/>
        <a:p>
          <a:endParaRPr lang="en-US"/>
        </a:p>
      </dgm:t>
    </dgm:pt>
    <dgm:pt modelId="{3D155481-C3FB-4569-B305-401D0E81A7AD}">
      <dgm:prSet/>
      <dgm:spPr>
        <a:solidFill>
          <a:srgbClr val="075C97"/>
        </a:solidFill>
        <a:ln>
          <a:solidFill>
            <a:srgbClr val="075C97"/>
          </a:solidFill>
        </a:ln>
      </dgm:spPr>
      <dgm:t>
        <a:bodyPr/>
        <a:lstStyle/>
        <a:p>
          <a:r>
            <a:rPr lang="en-US" dirty="0"/>
            <a:t>Apply</a:t>
          </a:r>
        </a:p>
      </dgm:t>
    </dgm:pt>
    <dgm:pt modelId="{786AB90F-6FE6-42A5-B0D4-9441A84CE04F}" type="parTrans" cxnId="{049ACAA7-56C9-4758-9F82-5AFD22E5F0BB}">
      <dgm:prSet/>
      <dgm:spPr/>
      <dgm:t>
        <a:bodyPr/>
        <a:lstStyle/>
        <a:p>
          <a:endParaRPr lang="en-US"/>
        </a:p>
      </dgm:t>
    </dgm:pt>
    <dgm:pt modelId="{69D3A2C7-A984-42E0-A7B3-A537D762A09A}" type="sibTrans" cxnId="{049ACAA7-56C9-4758-9F82-5AFD22E5F0BB}">
      <dgm:prSet/>
      <dgm:spPr/>
      <dgm:t>
        <a:bodyPr/>
        <a:lstStyle/>
        <a:p>
          <a:endParaRPr lang="en-US"/>
        </a:p>
      </dgm:t>
    </dgm:pt>
    <dgm:pt modelId="{4491DE3E-3621-4AC8-B8C0-57D5ED4E2595}">
      <dgm:prSet custT="1"/>
      <dgm:spPr>
        <a:solidFill>
          <a:schemeClr val="tx2">
            <a:lumMod val="20000"/>
            <a:lumOff val="80000"/>
            <a:alpha val="90000"/>
          </a:schemeClr>
        </a:solidFill>
        <a:ln>
          <a:noFill/>
        </a:ln>
      </dgm:spPr>
      <dgm:t>
        <a:bodyPr/>
        <a:lstStyle/>
        <a:p>
          <a:r>
            <a:rPr lang="en-US" sz="1400" dirty="0"/>
            <a:t>Consider applying for seedling funding</a:t>
          </a:r>
        </a:p>
      </dgm:t>
    </dgm:pt>
    <dgm:pt modelId="{43BDD42C-44DB-464D-AACE-75CD569AA511}" type="parTrans" cxnId="{98293CB2-A2CC-40C6-92F0-67ACFCB98582}">
      <dgm:prSet/>
      <dgm:spPr/>
      <dgm:t>
        <a:bodyPr/>
        <a:lstStyle/>
        <a:p>
          <a:endParaRPr lang="en-US"/>
        </a:p>
      </dgm:t>
    </dgm:pt>
    <dgm:pt modelId="{B9A0ADF9-965E-4B15-A586-E2EEAE609ABC}" type="sibTrans" cxnId="{98293CB2-A2CC-40C6-92F0-67ACFCB98582}">
      <dgm:prSet/>
      <dgm:spPr/>
      <dgm:t>
        <a:bodyPr/>
        <a:lstStyle/>
        <a:p>
          <a:endParaRPr lang="en-US"/>
        </a:p>
      </dgm:t>
    </dgm:pt>
    <dgm:pt modelId="{A191DFB5-F180-4204-B51B-2E0ED826F2AD}">
      <dgm:prSet custT="1"/>
      <dgm:spPr>
        <a:solidFill>
          <a:schemeClr val="tx2">
            <a:lumMod val="20000"/>
            <a:lumOff val="80000"/>
            <a:alpha val="90000"/>
          </a:schemeClr>
        </a:solidFill>
        <a:ln>
          <a:noFill/>
        </a:ln>
      </dgm:spPr>
      <dgm:t>
        <a:bodyPr/>
        <a:lstStyle/>
        <a:p>
          <a:r>
            <a:rPr lang="en-US" sz="1400" dirty="0"/>
            <a:t>9-12 months of funding</a:t>
          </a:r>
        </a:p>
      </dgm:t>
    </dgm:pt>
    <dgm:pt modelId="{FF86F957-F296-4709-87CA-B7C806B9D5E8}" type="parTrans" cxnId="{9F2C80F7-A12C-465D-9855-CCE4ABF522E8}">
      <dgm:prSet/>
      <dgm:spPr/>
      <dgm:t>
        <a:bodyPr/>
        <a:lstStyle/>
        <a:p>
          <a:endParaRPr lang="en-US"/>
        </a:p>
      </dgm:t>
    </dgm:pt>
    <dgm:pt modelId="{BB8E203D-E6C4-4373-99EA-514BB07C54D7}" type="sibTrans" cxnId="{9F2C80F7-A12C-465D-9855-CCE4ABF522E8}">
      <dgm:prSet/>
      <dgm:spPr/>
      <dgm:t>
        <a:bodyPr/>
        <a:lstStyle/>
        <a:p>
          <a:endParaRPr lang="en-US"/>
        </a:p>
      </dgm:t>
    </dgm:pt>
    <dgm:pt modelId="{E7367ABE-CA1F-42EE-B69C-DA6C7421B7CD}">
      <dgm:prSet custT="1"/>
      <dgm:spPr>
        <a:solidFill>
          <a:schemeClr val="tx2">
            <a:lumMod val="20000"/>
            <a:lumOff val="80000"/>
            <a:alpha val="90000"/>
          </a:schemeClr>
        </a:solidFill>
        <a:ln>
          <a:noFill/>
        </a:ln>
      </dgm:spPr>
      <dgm:t>
        <a:bodyPr/>
        <a:lstStyle/>
        <a:p>
          <a:r>
            <a:rPr lang="en-US" sz="1400" dirty="0"/>
            <a:t>“Take an idea from disbelief to doubt”</a:t>
          </a:r>
        </a:p>
      </dgm:t>
    </dgm:pt>
    <dgm:pt modelId="{0A3F9E15-47F4-47ED-8E19-6B20982E6B60}" type="parTrans" cxnId="{BCDAD14F-9AAE-439F-8C8E-A54C6A162B3D}">
      <dgm:prSet/>
      <dgm:spPr/>
      <dgm:t>
        <a:bodyPr/>
        <a:lstStyle/>
        <a:p>
          <a:endParaRPr lang="en-US"/>
        </a:p>
      </dgm:t>
    </dgm:pt>
    <dgm:pt modelId="{048FE607-1CB7-4801-B06E-9B48EAC4938B}" type="sibTrans" cxnId="{BCDAD14F-9AAE-439F-8C8E-A54C6A162B3D}">
      <dgm:prSet/>
      <dgm:spPr/>
      <dgm:t>
        <a:bodyPr/>
        <a:lstStyle/>
        <a:p>
          <a:endParaRPr lang="en-US"/>
        </a:p>
      </dgm:t>
    </dgm:pt>
    <dgm:pt modelId="{0863F795-B3A8-43E7-83AE-42F06E2FBB2D}">
      <dgm:prSet custT="1"/>
      <dgm:spPr>
        <a:solidFill>
          <a:schemeClr val="tx2">
            <a:lumMod val="20000"/>
            <a:lumOff val="80000"/>
            <a:alpha val="90000"/>
          </a:schemeClr>
        </a:solidFill>
        <a:ln>
          <a:noFill/>
        </a:ln>
      </dgm:spPr>
      <dgm:t>
        <a:bodyPr/>
        <a:lstStyle/>
        <a:p>
          <a:r>
            <a:rPr lang="en-US" sz="1400" dirty="0"/>
            <a:t>Sets up a 3-5 year research program</a:t>
          </a:r>
        </a:p>
      </dgm:t>
    </dgm:pt>
    <dgm:pt modelId="{CC1B153D-95DF-4827-913F-F64F98539ED1}" type="parTrans" cxnId="{B0FFF19E-AE62-431B-805E-6BE0236781FA}">
      <dgm:prSet/>
      <dgm:spPr/>
      <dgm:t>
        <a:bodyPr/>
        <a:lstStyle/>
        <a:p>
          <a:endParaRPr lang="en-US"/>
        </a:p>
      </dgm:t>
    </dgm:pt>
    <dgm:pt modelId="{DC28A9E1-7616-4FEF-88DB-82D9496D95D6}" type="sibTrans" cxnId="{B0FFF19E-AE62-431B-805E-6BE0236781FA}">
      <dgm:prSet/>
      <dgm:spPr/>
      <dgm:t>
        <a:bodyPr/>
        <a:lstStyle/>
        <a:p>
          <a:endParaRPr lang="en-US"/>
        </a:p>
      </dgm:t>
    </dgm:pt>
    <dgm:pt modelId="{9C885F77-EAC5-4F20-BA73-1C7607880498}" type="pres">
      <dgm:prSet presAssocID="{186B1767-09F1-43D2-9E9A-01FD5AA9FDA5}" presName="Name0" presStyleCnt="0">
        <dgm:presLayoutVars>
          <dgm:dir/>
          <dgm:animLvl val="lvl"/>
          <dgm:resizeHandles val="exact"/>
        </dgm:presLayoutVars>
      </dgm:prSet>
      <dgm:spPr/>
      <dgm:t>
        <a:bodyPr/>
        <a:lstStyle/>
        <a:p>
          <a:endParaRPr lang="en-US"/>
        </a:p>
      </dgm:t>
    </dgm:pt>
    <dgm:pt modelId="{0ADA51D9-B863-412B-B98A-E21023CFDBEA}" type="pres">
      <dgm:prSet presAssocID="{240ECB90-80E2-40A9-BFC5-01CF90E1098A}" presName="composite" presStyleCnt="0"/>
      <dgm:spPr/>
    </dgm:pt>
    <dgm:pt modelId="{9C87563F-2C1A-47CE-9F19-0821B9B7A1F9}" type="pres">
      <dgm:prSet presAssocID="{240ECB90-80E2-40A9-BFC5-01CF90E1098A}" presName="parTx" presStyleLbl="alignNode1" presStyleIdx="0" presStyleCnt="3">
        <dgm:presLayoutVars>
          <dgm:chMax val="0"/>
          <dgm:chPref val="0"/>
        </dgm:presLayoutVars>
      </dgm:prSet>
      <dgm:spPr/>
      <dgm:t>
        <a:bodyPr/>
        <a:lstStyle/>
        <a:p>
          <a:endParaRPr lang="en-US"/>
        </a:p>
      </dgm:t>
    </dgm:pt>
    <dgm:pt modelId="{4EC675C6-947D-4B59-A43D-E276C80FF2A5}" type="pres">
      <dgm:prSet presAssocID="{240ECB90-80E2-40A9-BFC5-01CF90E1098A}" presName="desTx" presStyleLbl="alignAccFollowNode1" presStyleIdx="0" presStyleCnt="3">
        <dgm:presLayoutVars/>
      </dgm:prSet>
      <dgm:spPr/>
      <dgm:t>
        <a:bodyPr/>
        <a:lstStyle/>
        <a:p>
          <a:endParaRPr lang="en-US"/>
        </a:p>
      </dgm:t>
    </dgm:pt>
    <dgm:pt modelId="{653B41CF-CA8E-4F80-801C-20546A81BA7E}" type="pres">
      <dgm:prSet presAssocID="{0D7DE099-0760-4428-BCB3-5C2DA1C08AF3}" presName="space" presStyleCnt="0"/>
      <dgm:spPr/>
    </dgm:pt>
    <dgm:pt modelId="{747819BE-5CE9-4C41-B354-D50A9AE2FF40}" type="pres">
      <dgm:prSet presAssocID="{7151A150-6EE7-45A3-BE9E-8B645E68923D}" presName="composite" presStyleCnt="0"/>
      <dgm:spPr/>
    </dgm:pt>
    <dgm:pt modelId="{BDCEE9AD-AA41-447E-BADE-4805F57D79A7}" type="pres">
      <dgm:prSet presAssocID="{7151A150-6EE7-45A3-BE9E-8B645E68923D}" presName="parTx" presStyleLbl="alignNode1" presStyleIdx="1" presStyleCnt="3">
        <dgm:presLayoutVars>
          <dgm:chMax val="0"/>
          <dgm:chPref val="0"/>
        </dgm:presLayoutVars>
      </dgm:prSet>
      <dgm:spPr/>
      <dgm:t>
        <a:bodyPr/>
        <a:lstStyle/>
        <a:p>
          <a:endParaRPr lang="en-US"/>
        </a:p>
      </dgm:t>
    </dgm:pt>
    <dgm:pt modelId="{11EE2612-29D3-48A3-9C0A-8EE29E0AF27A}" type="pres">
      <dgm:prSet presAssocID="{7151A150-6EE7-45A3-BE9E-8B645E68923D}" presName="desTx" presStyleLbl="alignAccFollowNode1" presStyleIdx="1" presStyleCnt="3">
        <dgm:presLayoutVars/>
      </dgm:prSet>
      <dgm:spPr/>
      <dgm:t>
        <a:bodyPr/>
        <a:lstStyle/>
        <a:p>
          <a:endParaRPr lang="en-US"/>
        </a:p>
      </dgm:t>
    </dgm:pt>
    <dgm:pt modelId="{63B52552-32A0-4B2F-B14D-BEA290E65E04}" type="pres">
      <dgm:prSet presAssocID="{8F3DCD6D-0888-4B7C-8EC8-5F2C9EDB3FBB}" presName="space" presStyleCnt="0"/>
      <dgm:spPr/>
    </dgm:pt>
    <dgm:pt modelId="{50BED08E-3B06-41A7-89D6-EBCE43CB2E34}" type="pres">
      <dgm:prSet presAssocID="{3D155481-C3FB-4569-B305-401D0E81A7AD}" presName="composite" presStyleCnt="0"/>
      <dgm:spPr/>
    </dgm:pt>
    <dgm:pt modelId="{C6C6C1A4-09A9-458E-BF55-FAFAD12B959F}" type="pres">
      <dgm:prSet presAssocID="{3D155481-C3FB-4569-B305-401D0E81A7AD}" presName="parTx" presStyleLbl="alignNode1" presStyleIdx="2" presStyleCnt="3">
        <dgm:presLayoutVars>
          <dgm:chMax val="0"/>
          <dgm:chPref val="0"/>
        </dgm:presLayoutVars>
      </dgm:prSet>
      <dgm:spPr/>
      <dgm:t>
        <a:bodyPr/>
        <a:lstStyle/>
        <a:p>
          <a:endParaRPr lang="en-US"/>
        </a:p>
      </dgm:t>
    </dgm:pt>
    <dgm:pt modelId="{B8FF902A-92E4-4119-A95C-93F52A45B015}" type="pres">
      <dgm:prSet presAssocID="{3D155481-C3FB-4569-B305-401D0E81A7AD}" presName="desTx" presStyleLbl="alignAccFollowNode1" presStyleIdx="2" presStyleCnt="3">
        <dgm:presLayoutVars/>
      </dgm:prSet>
      <dgm:spPr/>
      <dgm:t>
        <a:bodyPr/>
        <a:lstStyle/>
        <a:p>
          <a:endParaRPr lang="en-US"/>
        </a:p>
      </dgm:t>
    </dgm:pt>
  </dgm:ptLst>
  <dgm:cxnLst>
    <dgm:cxn modelId="{BFFBAE8D-F0F9-483D-A09B-0FB6CD397CEC}" type="presOf" srcId="{240ECB90-80E2-40A9-BFC5-01CF90E1098A}" destId="{9C87563F-2C1A-47CE-9F19-0821B9B7A1F9}" srcOrd="0" destOrd="0" presId="urn:microsoft.com/office/officeart/2016/7/layout/HorizontalActionList"/>
    <dgm:cxn modelId="{BAB56265-77D1-45E4-ACF1-47346A4462A2}" srcId="{240ECB90-80E2-40A9-BFC5-01CF90E1098A}" destId="{68DAE99E-DF4C-4943-A5C4-0FC7F690ACA9}" srcOrd="0" destOrd="0" parTransId="{A039AD31-FF48-4D85-A1FE-7D72A71DD134}" sibTransId="{2CA1F59A-F28E-454A-A3FE-797C4E14B666}"/>
    <dgm:cxn modelId="{049ACAA7-56C9-4758-9F82-5AFD22E5F0BB}" srcId="{186B1767-09F1-43D2-9E9A-01FD5AA9FDA5}" destId="{3D155481-C3FB-4569-B305-401D0E81A7AD}" srcOrd="2" destOrd="0" parTransId="{786AB90F-6FE6-42A5-B0D4-9441A84CE04F}" sibTransId="{69D3A2C7-A984-42E0-A7B3-A537D762A09A}"/>
    <dgm:cxn modelId="{2D8235A5-F097-4FC9-AED4-29C2CA79957A}" srcId="{7151A150-6EE7-45A3-BE9E-8B645E68923D}" destId="{5AD02F12-8064-4A65-8255-88041B8B80BA}" srcOrd="0" destOrd="0" parTransId="{85D510D8-9CA4-4C56-B2B3-1F3E69670225}" sibTransId="{2BAC6B4E-BF47-494B-9B06-3B23E04F716F}"/>
    <dgm:cxn modelId="{D3DB4992-58EC-45C0-90B4-C9FECC4430E4}" type="presOf" srcId="{3D155481-C3FB-4569-B305-401D0E81A7AD}" destId="{C6C6C1A4-09A9-458E-BF55-FAFAD12B959F}" srcOrd="0" destOrd="0" presId="urn:microsoft.com/office/officeart/2016/7/layout/HorizontalActionList"/>
    <dgm:cxn modelId="{EAF98FB3-9ECB-4973-8AB2-4FE6C252E019}" srcId="{186B1767-09F1-43D2-9E9A-01FD5AA9FDA5}" destId="{7151A150-6EE7-45A3-BE9E-8B645E68923D}" srcOrd="1" destOrd="0" parTransId="{AC5B9493-A2BB-45B8-9A20-154BCE0FE2D9}" sibTransId="{8F3DCD6D-0888-4B7C-8EC8-5F2C9EDB3FBB}"/>
    <dgm:cxn modelId="{A846E821-C8DD-4E01-B99B-9EA81F321E9D}" type="presOf" srcId="{5AD02F12-8064-4A65-8255-88041B8B80BA}" destId="{11EE2612-29D3-48A3-9C0A-8EE29E0AF27A}" srcOrd="0" destOrd="0" presId="urn:microsoft.com/office/officeart/2016/7/layout/HorizontalActionList"/>
    <dgm:cxn modelId="{9F2C80F7-A12C-465D-9855-CCE4ABF522E8}" srcId="{4491DE3E-3621-4AC8-B8C0-57D5ED4E2595}" destId="{A191DFB5-F180-4204-B51B-2E0ED826F2AD}" srcOrd="0" destOrd="0" parTransId="{FF86F957-F296-4709-87CA-B7C806B9D5E8}" sibTransId="{BB8E203D-E6C4-4373-99EA-514BB07C54D7}"/>
    <dgm:cxn modelId="{BCDAD14F-9AAE-439F-8C8E-A54C6A162B3D}" srcId="{4491DE3E-3621-4AC8-B8C0-57D5ED4E2595}" destId="{E7367ABE-CA1F-42EE-B69C-DA6C7421B7CD}" srcOrd="1" destOrd="0" parTransId="{0A3F9E15-47F4-47ED-8E19-6B20982E6B60}" sibTransId="{048FE607-1CB7-4801-B06E-9B48EAC4938B}"/>
    <dgm:cxn modelId="{B0FFF19E-AE62-431B-805E-6BE0236781FA}" srcId="{4491DE3E-3621-4AC8-B8C0-57D5ED4E2595}" destId="{0863F795-B3A8-43E7-83AE-42F06E2FBB2D}" srcOrd="2" destOrd="0" parTransId="{CC1B153D-95DF-4827-913F-F64F98539ED1}" sibTransId="{DC28A9E1-7616-4FEF-88DB-82D9496D95D6}"/>
    <dgm:cxn modelId="{B5C397AC-C1F7-430B-815B-F115A2F93CE2}" type="presOf" srcId="{186B1767-09F1-43D2-9E9A-01FD5AA9FDA5}" destId="{9C885F77-EAC5-4F20-BA73-1C7607880498}" srcOrd="0" destOrd="0" presId="urn:microsoft.com/office/officeart/2016/7/layout/HorizontalActionList"/>
    <dgm:cxn modelId="{B70577F2-6092-4DB8-938F-870B1124E6F8}" type="presOf" srcId="{0863F795-B3A8-43E7-83AE-42F06E2FBB2D}" destId="{B8FF902A-92E4-4119-A95C-93F52A45B015}" srcOrd="0" destOrd="3" presId="urn:microsoft.com/office/officeart/2016/7/layout/HorizontalActionList"/>
    <dgm:cxn modelId="{78782F51-89C6-46D0-BB23-064873E467B7}" type="presOf" srcId="{7151A150-6EE7-45A3-BE9E-8B645E68923D}" destId="{BDCEE9AD-AA41-447E-BADE-4805F57D79A7}" srcOrd="0" destOrd="0" presId="urn:microsoft.com/office/officeart/2016/7/layout/HorizontalActionList"/>
    <dgm:cxn modelId="{524269C6-E72C-4CEC-AB4D-EE44E7FB0DAC}" srcId="{186B1767-09F1-43D2-9E9A-01FD5AA9FDA5}" destId="{240ECB90-80E2-40A9-BFC5-01CF90E1098A}" srcOrd="0" destOrd="0" parTransId="{582D2EDB-C742-47A9-9B49-ADD6956AEDD3}" sibTransId="{0D7DE099-0760-4428-BCB3-5C2DA1C08AF3}"/>
    <dgm:cxn modelId="{846F0E40-22CE-469D-89A8-FD155670FA31}" type="presOf" srcId="{68DAE99E-DF4C-4943-A5C4-0FC7F690ACA9}" destId="{4EC675C6-947D-4B59-A43D-E276C80FF2A5}" srcOrd="0" destOrd="0" presId="urn:microsoft.com/office/officeart/2016/7/layout/HorizontalActionList"/>
    <dgm:cxn modelId="{3780CB3B-DB9F-4774-B1FD-DDFA479B239A}" type="presOf" srcId="{4491DE3E-3621-4AC8-B8C0-57D5ED4E2595}" destId="{B8FF902A-92E4-4119-A95C-93F52A45B015}" srcOrd="0" destOrd="0" presId="urn:microsoft.com/office/officeart/2016/7/layout/HorizontalActionList"/>
    <dgm:cxn modelId="{BCA664A7-4CB1-4E50-8419-89A22AF84199}" type="presOf" srcId="{A191DFB5-F180-4204-B51B-2E0ED826F2AD}" destId="{B8FF902A-92E4-4119-A95C-93F52A45B015}" srcOrd="0" destOrd="1" presId="urn:microsoft.com/office/officeart/2016/7/layout/HorizontalActionList"/>
    <dgm:cxn modelId="{212990FD-E489-4AC9-AFA5-1793BA2D2646}" type="presOf" srcId="{E7367ABE-CA1F-42EE-B69C-DA6C7421B7CD}" destId="{B8FF902A-92E4-4119-A95C-93F52A45B015}" srcOrd="0" destOrd="2" presId="urn:microsoft.com/office/officeart/2016/7/layout/HorizontalActionList"/>
    <dgm:cxn modelId="{98293CB2-A2CC-40C6-92F0-67ACFCB98582}" srcId="{3D155481-C3FB-4569-B305-401D0E81A7AD}" destId="{4491DE3E-3621-4AC8-B8C0-57D5ED4E2595}" srcOrd="0" destOrd="0" parTransId="{43BDD42C-44DB-464D-AACE-75CD569AA511}" sibTransId="{B9A0ADF9-965E-4B15-A586-E2EEAE609ABC}"/>
    <dgm:cxn modelId="{D044E43F-DDAB-460F-8815-76CA8DB9A1DF}" type="presParOf" srcId="{9C885F77-EAC5-4F20-BA73-1C7607880498}" destId="{0ADA51D9-B863-412B-B98A-E21023CFDBEA}" srcOrd="0" destOrd="0" presId="urn:microsoft.com/office/officeart/2016/7/layout/HorizontalActionList"/>
    <dgm:cxn modelId="{C7BD5970-3F82-465F-87D3-82F2492A236F}" type="presParOf" srcId="{0ADA51D9-B863-412B-B98A-E21023CFDBEA}" destId="{9C87563F-2C1A-47CE-9F19-0821B9B7A1F9}" srcOrd="0" destOrd="0" presId="urn:microsoft.com/office/officeart/2016/7/layout/HorizontalActionList"/>
    <dgm:cxn modelId="{131F6500-8EC9-4F71-9307-59F24848FB91}" type="presParOf" srcId="{0ADA51D9-B863-412B-B98A-E21023CFDBEA}" destId="{4EC675C6-947D-4B59-A43D-E276C80FF2A5}" srcOrd="1" destOrd="0" presId="urn:microsoft.com/office/officeart/2016/7/layout/HorizontalActionList"/>
    <dgm:cxn modelId="{778323B2-8452-40C2-A314-59E6669932E7}" type="presParOf" srcId="{9C885F77-EAC5-4F20-BA73-1C7607880498}" destId="{653B41CF-CA8E-4F80-801C-20546A81BA7E}" srcOrd="1" destOrd="0" presId="urn:microsoft.com/office/officeart/2016/7/layout/HorizontalActionList"/>
    <dgm:cxn modelId="{0CA8D73F-23D8-4150-9122-E5018FFC2E2F}" type="presParOf" srcId="{9C885F77-EAC5-4F20-BA73-1C7607880498}" destId="{747819BE-5CE9-4C41-B354-D50A9AE2FF40}" srcOrd="2" destOrd="0" presId="urn:microsoft.com/office/officeart/2016/7/layout/HorizontalActionList"/>
    <dgm:cxn modelId="{133387A4-A236-4975-9D16-75C1C2CDFFAD}" type="presParOf" srcId="{747819BE-5CE9-4C41-B354-D50A9AE2FF40}" destId="{BDCEE9AD-AA41-447E-BADE-4805F57D79A7}" srcOrd="0" destOrd="0" presId="urn:microsoft.com/office/officeart/2016/7/layout/HorizontalActionList"/>
    <dgm:cxn modelId="{8E98845A-34B0-4739-BE06-929D69DB7F07}" type="presParOf" srcId="{747819BE-5CE9-4C41-B354-D50A9AE2FF40}" destId="{11EE2612-29D3-48A3-9C0A-8EE29E0AF27A}" srcOrd="1" destOrd="0" presId="urn:microsoft.com/office/officeart/2016/7/layout/HorizontalActionList"/>
    <dgm:cxn modelId="{DE61187D-F8BA-43EC-BD67-3F82E2962CA4}" type="presParOf" srcId="{9C885F77-EAC5-4F20-BA73-1C7607880498}" destId="{63B52552-32A0-4B2F-B14D-BEA290E65E04}" srcOrd="3" destOrd="0" presId="urn:microsoft.com/office/officeart/2016/7/layout/HorizontalActionList"/>
    <dgm:cxn modelId="{C052F922-4E19-494A-9652-6F59EDE3CD79}" type="presParOf" srcId="{9C885F77-EAC5-4F20-BA73-1C7607880498}" destId="{50BED08E-3B06-41A7-89D6-EBCE43CB2E34}" srcOrd="4" destOrd="0" presId="urn:microsoft.com/office/officeart/2016/7/layout/HorizontalActionList"/>
    <dgm:cxn modelId="{EC9D2BB5-9ABD-46D1-BCC5-DE9B55F80D9F}" type="presParOf" srcId="{50BED08E-3B06-41A7-89D6-EBCE43CB2E34}" destId="{C6C6C1A4-09A9-458E-BF55-FAFAD12B959F}" srcOrd="0" destOrd="0" presId="urn:microsoft.com/office/officeart/2016/7/layout/HorizontalActionList"/>
    <dgm:cxn modelId="{51718913-0382-4C67-B7B0-2CC773C59E12}" type="presParOf" srcId="{50BED08E-3B06-41A7-89D6-EBCE43CB2E34}" destId="{B8FF902A-92E4-4119-A95C-93F52A45B015}" srcOrd="1" destOrd="0" presId="urn:microsoft.com/office/officeart/2016/7/layout/Horizontal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7648EBC-E6A7-4EBF-8F89-82FAD9A44D45}"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86808396-E649-4029-8F76-DBF0D340A8B3}">
      <dgm:prSet phldrT="[Text]"/>
      <dgm:spPr/>
      <dgm:t>
        <a:bodyPr/>
        <a:lstStyle/>
        <a:p>
          <a:r>
            <a:rPr lang="en-US" dirty="0"/>
            <a:t>DARPA program managers are experts in some domain of science, engineering, and/or DoD need … and have elucidated a program vision of interest to DARPA management. </a:t>
          </a:r>
        </a:p>
      </dgm:t>
    </dgm:pt>
    <dgm:pt modelId="{855F86F4-2B48-41C5-84B5-A4C185A0CE47}" type="parTrans" cxnId="{2F992589-A84F-4011-8A98-27DBCF19C6C7}">
      <dgm:prSet/>
      <dgm:spPr/>
      <dgm:t>
        <a:bodyPr/>
        <a:lstStyle/>
        <a:p>
          <a:endParaRPr lang="en-US"/>
        </a:p>
      </dgm:t>
    </dgm:pt>
    <dgm:pt modelId="{BB03D95C-F035-42F4-9A93-D1D0EEF8FEE4}" type="sibTrans" cxnId="{2F992589-A84F-4011-8A98-27DBCF19C6C7}">
      <dgm:prSet/>
      <dgm:spPr/>
      <dgm:t>
        <a:bodyPr/>
        <a:lstStyle/>
        <a:p>
          <a:endParaRPr lang="en-US"/>
        </a:p>
      </dgm:t>
    </dgm:pt>
    <dgm:pt modelId="{607B961E-C474-4C54-B83C-F033D7D50407}">
      <dgm:prSet phldrT="[Text]"/>
      <dgm:spPr/>
      <dgm:t>
        <a:bodyPr/>
        <a:lstStyle/>
        <a:p>
          <a:r>
            <a:rPr lang="en-US" dirty="0"/>
            <a:t>It is possible that they know more about your community and the current state of the art than you! Do your homework and put your ideas in proper context.</a:t>
          </a:r>
        </a:p>
      </dgm:t>
    </dgm:pt>
    <dgm:pt modelId="{C2B6B198-22CE-4E8D-A51C-D603375CF3C8}" type="parTrans" cxnId="{F71E4538-79A9-4BF3-9307-3B03FAD1A678}">
      <dgm:prSet/>
      <dgm:spPr/>
      <dgm:t>
        <a:bodyPr/>
        <a:lstStyle/>
        <a:p>
          <a:endParaRPr lang="en-US"/>
        </a:p>
      </dgm:t>
    </dgm:pt>
    <dgm:pt modelId="{BC433ED6-865B-4FD8-927C-F912C9A68855}" type="sibTrans" cxnId="{F71E4538-79A9-4BF3-9307-3B03FAD1A678}">
      <dgm:prSet/>
      <dgm:spPr/>
      <dgm:t>
        <a:bodyPr/>
        <a:lstStyle/>
        <a:p>
          <a:endParaRPr lang="en-US"/>
        </a:p>
      </dgm:t>
    </dgm:pt>
    <dgm:pt modelId="{5EB367DF-3E8C-4D3C-96CD-FFE9B0FE6477}">
      <dgm:prSet phldrT="[Text]"/>
      <dgm:spPr/>
      <dgm:t>
        <a:bodyPr/>
        <a:lstStyle/>
        <a:p>
          <a:r>
            <a:rPr lang="en-US" dirty="0"/>
            <a:t>Include strong quantitative arguments in your presentations.</a:t>
          </a:r>
        </a:p>
      </dgm:t>
    </dgm:pt>
    <dgm:pt modelId="{47F33B41-E0AF-48F9-8BC5-34024B9CCC9E}" type="parTrans" cxnId="{3478C16D-88B6-4712-8A62-5DC225814D20}">
      <dgm:prSet/>
      <dgm:spPr/>
      <dgm:t>
        <a:bodyPr/>
        <a:lstStyle/>
        <a:p>
          <a:endParaRPr lang="en-US"/>
        </a:p>
      </dgm:t>
    </dgm:pt>
    <dgm:pt modelId="{9B79A8F5-9ED5-4421-BD62-C0B45C73BCF1}" type="sibTrans" cxnId="{3478C16D-88B6-4712-8A62-5DC225814D20}">
      <dgm:prSet/>
      <dgm:spPr/>
      <dgm:t>
        <a:bodyPr/>
        <a:lstStyle/>
        <a:p>
          <a:endParaRPr lang="en-US"/>
        </a:p>
      </dgm:t>
    </dgm:pt>
    <dgm:pt modelId="{E2EF2E1B-1FA6-4251-8DBB-E67108DCB6F6}">
      <dgm:prSet phldrT="[Text]"/>
      <dgm:spPr/>
      <dgm:t>
        <a:bodyPr/>
        <a:lstStyle/>
        <a:p>
          <a:r>
            <a:rPr lang="en-US" dirty="0"/>
            <a:t>PMs are extremely busy. Be concise, be persistent, and be patient. Visits are excellent for getting &gt;30 minutes of undivided attention but plan these FAR in advance. </a:t>
          </a:r>
        </a:p>
      </dgm:t>
    </dgm:pt>
    <dgm:pt modelId="{6C0CDB0B-FE6B-4513-80F6-520D654DE5A6}" type="parTrans" cxnId="{123BC310-84CD-4EC5-869D-4A8C505DF25E}">
      <dgm:prSet/>
      <dgm:spPr/>
      <dgm:t>
        <a:bodyPr/>
        <a:lstStyle/>
        <a:p>
          <a:endParaRPr lang="en-US"/>
        </a:p>
      </dgm:t>
    </dgm:pt>
    <dgm:pt modelId="{58F2EAA3-E62F-4000-9FC4-A50457CED418}" type="sibTrans" cxnId="{123BC310-84CD-4EC5-869D-4A8C505DF25E}">
      <dgm:prSet/>
      <dgm:spPr/>
      <dgm:t>
        <a:bodyPr/>
        <a:lstStyle/>
        <a:p>
          <a:endParaRPr lang="en-US"/>
        </a:p>
      </dgm:t>
    </dgm:pt>
    <dgm:pt modelId="{5D2978F2-005A-4D0B-B91B-DA48B7A82F8E}">
      <dgm:prSet/>
      <dgm:spPr/>
      <dgm:t>
        <a:bodyPr/>
        <a:lstStyle/>
        <a:p>
          <a:r>
            <a:rPr lang="en-US" dirty="0"/>
            <a:t>There are many different PM “styles” and different Tech Offices (DSO, MTO, STO, etc.) promote different balances between fundamental and applied activities. </a:t>
          </a:r>
        </a:p>
      </dgm:t>
    </dgm:pt>
    <dgm:pt modelId="{A3B151FB-5FF8-426B-8131-ECD938430190}" type="parTrans" cxnId="{813FAEC9-83CA-4B5A-9C14-968DF3E16343}">
      <dgm:prSet/>
      <dgm:spPr/>
      <dgm:t>
        <a:bodyPr/>
        <a:lstStyle/>
        <a:p>
          <a:endParaRPr lang="en-US"/>
        </a:p>
      </dgm:t>
    </dgm:pt>
    <dgm:pt modelId="{0701314B-EA5E-4CB7-A16F-F04D6F2824FD}" type="sibTrans" cxnId="{813FAEC9-83CA-4B5A-9C14-968DF3E16343}">
      <dgm:prSet/>
      <dgm:spPr/>
      <dgm:t>
        <a:bodyPr/>
        <a:lstStyle/>
        <a:p>
          <a:endParaRPr lang="en-US"/>
        </a:p>
      </dgm:t>
    </dgm:pt>
    <dgm:pt modelId="{92F7DFB5-98FF-49EE-BE26-385CE44C4447}" type="pres">
      <dgm:prSet presAssocID="{F7648EBC-E6A7-4EBF-8F89-82FAD9A44D45}" presName="diagram" presStyleCnt="0">
        <dgm:presLayoutVars>
          <dgm:dir/>
          <dgm:resizeHandles val="exact"/>
        </dgm:presLayoutVars>
      </dgm:prSet>
      <dgm:spPr/>
      <dgm:t>
        <a:bodyPr/>
        <a:lstStyle/>
        <a:p>
          <a:endParaRPr lang="en-US"/>
        </a:p>
      </dgm:t>
    </dgm:pt>
    <dgm:pt modelId="{661C3D95-3E8B-42C2-B32E-D10166197892}" type="pres">
      <dgm:prSet presAssocID="{86808396-E649-4029-8F76-DBF0D340A8B3}" presName="node" presStyleLbl="node1" presStyleIdx="0" presStyleCnt="5">
        <dgm:presLayoutVars>
          <dgm:bulletEnabled val="1"/>
        </dgm:presLayoutVars>
      </dgm:prSet>
      <dgm:spPr/>
      <dgm:t>
        <a:bodyPr/>
        <a:lstStyle/>
        <a:p>
          <a:endParaRPr lang="en-US"/>
        </a:p>
      </dgm:t>
    </dgm:pt>
    <dgm:pt modelId="{1794B5BD-58B3-4270-946E-AA255232FD28}" type="pres">
      <dgm:prSet presAssocID="{BB03D95C-F035-42F4-9A93-D1D0EEF8FEE4}" presName="sibTrans" presStyleCnt="0"/>
      <dgm:spPr/>
    </dgm:pt>
    <dgm:pt modelId="{1C5C852E-88B4-44CB-A79A-42B7CF9E16DF}" type="pres">
      <dgm:prSet presAssocID="{607B961E-C474-4C54-B83C-F033D7D50407}" presName="node" presStyleLbl="node1" presStyleIdx="1" presStyleCnt="5">
        <dgm:presLayoutVars>
          <dgm:bulletEnabled val="1"/>
        </dgm:presLayoutVars>
      </dgm:prSet>
      <dgm:spPr/>
      <dgm:t>
        <a:bodyPr/>
        <a:lstStyle/>
        <a:p>
          <a:endParaRPr lang="en-US"/>
        </a:p>
      </dgm:t>
    </dgm:pt>
    <dgm:pt modelId="{F8A3654C-64EC-4167-BD64-B6DAE7DFAFFE}" type="pres">
      <dgm:prSet presAssocID="{BC433ED6-865B-4FD8-927C-F912C9A68855}" presName="sibTrans" presStyleCnt="0"/>
      <dgm:spPr/>
    </dgm:pt>
    <dgm:pt modelId="{D328DF81-FD06-439C-BBDD-AD78ED61D814}" type="pres">
      <dgm:prSet presAssocID="{5EB367DF-3E8C-4D3C-96CD-FFE9B0FE6477}" presName="node" presStyleLbl="node1" presStyleIdx="2" presStyleCnt="5">
        <dgm:presLayoutVars>
          <dgm:bulletEnabled val="1"/>
        </dgm:presLayoutVars>
      </dgm:prSet>
      <dgm:spPr/>
      <dgm:t>
        <a:bodyPr/>
        <a:lstStyle/>
        <a:p>
          <a:endParaRPr lang="en-US"/>
        </a:p>
      </dgm:t>
    </dgm:pt>
    <dgm:pt modelId="{4ADD41C3-67A5-4BD3-8AA7-025C56B45D51}" type="pres">
      <dgm:prSet presAssocID="{9B79A8F5-9ED5-4421-BD62-C0B45C73BCF1}" presName="sibTrans" presStyleCnt="0"/>
      <dgm:spPr/>
    </dgm:pt>
    <dgm:pt modelId="{990DDCDC-97E8-48BF-8AEC-62A2CF9829F3}" type="pres">
      <dgm:prSet presAssocID="{E2EF2E1B-1FA6-4251-8DBB-E67108DCB6F6}" presName="node" presStyleLbl="node1" presStyleIdx="3" presStyleCnt="5">
        <dgm:presLayoutVars>
          <dgm:bulletEnabled val="1"/>
        </dgm:presLayoutVars>
      </dgm:prSet>
      <dgm:spPr/>
      <dgm:t>
        <a:bodyPr/>
        <a:lstStyle/>
        <a:p>
          <a:endParaRPr lang="en-US"/>
        </a:p>
      </dgm:t>
    </dgm:pt>
    <dgm:pt modelId="{F33E3EA2-7244-40C9-9417-1D2DE1EA0407}" type="pres">
      <dgm:prSet presAssocID="{58F2EAA3-E62F-4000-9FC4-A50457CED418}" presName="sibTrans" presStyleCnt="0"/>
      <dgm:spPr/>
    </dgm:pt>
    <dgm:pt modelId="{14A8AF2C-64B1-4B3F-A051-2649EB80743F}" type="pres">
      <dgm:prSet presAssocID="{5D2978F2-005A-4D0B-B91B-DA48B7A82F8E}" presName="node" presStyleLbl="node1" presStyleIdx="4" presStyleCnt="5">
        <dgm:presLayoutVars>
          <dgm:bulletEnabled val="1"/>
        </dgm:presLayoutVars>
      </dgm:prSet>
      <dgm:spPr/>
      <dgm:t>
        <a:bodyPr/>
        <a:lstStyle/>
        <a:p>
          <a:endParaRPr lang="en-US"/>
        </a:p>
      </dgm:t>
    </dgm:pt>
  </dgm:ptLst>
  <dgm:cxnLst>
    <dgm:cxn modelId="{24C9276A-FF16-4F4E-8936-76265328B228}" type="presOf" srcId="{86808396-E649-4029-8F76-DBF0D340A8B3}" destId="{661C3D95-3E8B-42C2-B32E-D10166197892}" srcOrd="0" destOrd="0" presId="urn:microsoft.com/office/officeart/2005/8/layout/default"/>
    <dgm:cxn modelId="{123BC310-84CD-4EC5-869D-4A8C505DF25E}" srcId="{F7648EBC-E6A7-4EBF-8F89-82FAD9A44D45}" destId="{E2EF2E1B-1FA6-4251-8DBB-E67108DCB6F6}" srcOrd="3" destOrd="0" parTransId="{6C0CDB0B-FE6B-4513-80F6-520D654DE5A6}" sibTransId="{58F2EAA3-E62F-4000-9FC4-A50457CED418}"/>
    <dgm:cxn modelId="{813FAEC9-83CA-4B5A-9C14-968DF3E16343}" srcId="{F7648EBC-E6A7-4EBF-8F89-82FAD9A44D45}" destId="{5D2978F2-005A-4D0B-B91B-DA48B7A82F8E}" srcOrd="4" destOrd="0" parTransId="{A3B151FB-5FF8-426B-8131-ECD938430190}" sibTransId="{0701314B-EA5E-4CB7-A16F-F04D6F2824FD}"/>
    <dgm:cxn modelId="{43C83ED3-F522-4B82-A167-B06810487E4A}" type="presOf" srcId="{5D2978F2-005A-4D0B-B91B-DA48B7A82F8E}" destId="{14A8AF2C-64B1-4B3F-A051-2649EB80743F}" srcOrd="0" destOrd="0" presId="urn:microsoft.com/office/officeart/2005/8/layout/default"/>
    <dgm:cxn modelId="{F71E4538-79A9-4BF3-9307-3B03FAD1A678}" srcId="{F7648EBC-E6A7-4EBF-8F89-82FAD9A44D45}" destId="{607B961E-C474-4C54-B83C-F033D7D50407}" srcOrd="1" destOrd="0" parTransId="{C2B6B198-22CE-4E8D-A51C-D603375CF3C8}" sibTransId="{BC433ED6-865B-4FD8-927C-F912C9A68855}"/>
    <dgm:cxn modelId="{2F992589-A84F-4011-8A98-27DBCF19C6C7}" srcId="{F7648EBC-E6A7-4EBF-8F89-82FAD9A44D45}" destId="{86808396-E649-4029-8F76-DBF0D340A8B3}" srcOrd="0" destOrd="0" parTransId="{855F86F4-2B48-41C5-84B5-A4C185A0CE47}" sibTransId="{BB03D95C-F035-42F4-9A93-D1D0EEF8FEE4}"/>
    <dgm:cxn modelId="{2CEEC67D-A5F8-4F12-9250-1F9A5C24847A}" type="presOf" srcId="{F7648EBC-E6A7-4EBF-8F89-82FAD9A44D45}" destId="{92F7DFB5-98FF-49EE-BE26-385CE44C4447}" srcOrd="0" destOrd="0" presId="urn:microsoft.com/office/officeart/2005/8/layout/default"/>
    <dgm:cxn modelId="{B3FDB00E-67D2-479D-8A69-A92D200C9ADA}" type="presOf" srcId="{607B961E-C474-4C54-B83C-F033D7D50407}" destId="{1C5C852E-88B4-44CB-A79A-42B7CF9E16DF}" srcOrd="0" destOrd="0" presId="urn:microsoft.com/office/officeart/2005/8/layout/default"/>
    <dgm:cxn modelId="{3478C16D-88B6-4712-8A62-5DC225814D20}" srcId="{F7648EBC-E6A7-4EBF-8F89-82FAD9A44D45}" destId="{5EB367DF-3E8C-4D3C-96CD-FFE9B0FE6477}" srcOrd="2" destOrd="0" parTransId="{47F33B41-E0AF-48F9-8BC5-34024B9CCC9E}" sibTransId="{9B79A8F5-9ED5-4421-BD62-C0B45C73BCF1}"/>
    <dgm:cxn modelId="{D70C93DB-EF9B-45A5-A4D6-EA115A22E678}" type="presOf" srcId="{E2EF2E1B-1FA6-4251-8DBB-E67108DCB6F6}" destId="{990DDCDC-97E8-48BF-8AEC-62A2CF9829F3}" srcOrd="0" destOrd="0" presId="urn:microsoft.com/office/officeart/2005/8/layout/default"/>
    <dgm:cxn modelId="{CEA8508D-53C9-4551-B6AC-F3BD767A408B}" type="presOf" srcId="{5EB367DF-3E8C-4D3C-96CD-FFE9B0FE6477}" destId="{D328DF81-FD06-439C-BBDD-AD78ED61D814}" srcOrd="0" destOrd="0" presId="urn:microsoft.com/office/officeart/2005/8/layout/default"/>
    <dgm:cxn modelId="{97FD730C-76D4-4617-907E-33F6EA22E14E}" type="presParOf" srcId="{92F7DFB5-98FF-49EE-BE26-385CE44C4447}" destId="{661C3D95-3E8B-42C2-B32E-D10166197892}" srcOrd="0" destOrd="0" presId="urn:microsoft.com/office/officeart/2005/8/layout/default"/>
    <dgm:cxn modelId="{83E4EB4C-F05A-4CB2-812A-D854D2A90A94}" type="presParOf" srcId="{92F7DFB5-98FF-49EE-BE26-385CE44C4447}" destId="{1794B5BD-58B3-4270-946E-AA255232FD28}" srcOrd="1" destOrd="0" presId="urn:microsoft.com/office/officeart/2005/8/layout/default"/>
    <dgm:cxn modelId="{7148207F-954B-4161-AA6C-C39162E9BBCC}" type="presParOf" srcId="{92F7DFB5-98FF-49EE-BE26-385CE44C4447}" destId="{1C5C852E-88B4-44CB-A79A-42B7CF9E16DF}" srcOrd="2" destOrd="0" presId="urn:microsoft.com/office/officeart/2005/8/layout/default"/>
    <dgm:cxn modelId="{C11C500A-10F7-4134-96C8-96FDD72EC27E}" type="presParOf" srcId="{92F7DFB5-98FF-49EE-BE26-385CE44C4447}" destId="{F8A3654C-64EC-4167-BD64-B6DAE7DFAFFE}" srcOrd="3" destOrd="0" presId="urn:microsoft.com/office/officeart/2005/8/layout/default"/>
    <dgm:cxn modelId="{851B378A-8DF0-4D3C-980F-2FE985255C50}" type="presParOf" srcId="{92F7DFB5-98FF-49EE-BE26-385CE44C4447}" destId="{D328DF81-FD06-439C-BBDD-AD78ED61D814}" srcOrd="4" destOrd="0" presId="urn:microsoft.com/office/officeart/2005/8/layout/default"/>
    <dgm:cxn modelId="{94B0FE66-73F5-4CFF-A8C0-8A0A31AFF67C}" type="presParOf" srcId="{92F7DFB5-98FF-49EE-BE26-385CE44C4447}" destId="{4ADD41C3-67A5-4BD3-8AA7-025C56B45D51}" srcOrd="5" destOrd="0" presId="urn:microsoft.com/office/officeart/2005/8/layout/default"/>
    <dgm:cxn modelId="{E524E293-C050-4A89-A289-E2B4975C50C7}" type="presParOf" srcId="{92F7DFB5-98FF-49EE-BE26-385CE44C4447}" destId="{990DDCDC-97E8-48BF-8AEC-62A2CF9829F3}" srcOrd="6" destOrd="0" presId="urn:microsoft.com/office/officeart/2005/8/layout/default"/>
    <dgm:cxn modelId="{A9529715-5A3B-4E26-AAFD-125E391018D1}" type="presParOf" srcId="{92F7DFB5-98FF-49EE-BE26-385CE44C4447}" destId="{F33E3EA2-7244-40C9-9417-1D2DE1EA0407}" srcOrd="7" destOrd="0" presId="urn:microsoft.com/office/officeart/2005/8/layout/default"/>
    <dgm:cxn modelId="{24487640-8A99-4F83-B787-4FFAE68509C2}" type="presParOf" srcId="{92F7DFB5-98FF-49EE-BE26-385CE44C4447}" destId="{14A8AF2C-64B1-4B3F-A051-2649EB80743F}"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7648EBC-E6A7-4EBF-8F89-82FAD9A44D45}"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86808396-E649-4029-8F76-DBF0D340A8B3}">
      <dgm:prSet phldrT="[Text]"/>
      <dgm:spPr/>
      <dgm:t>
        <a:bodyPr/>
        <a:lstStyle/>
        <a:p>
          <a:r>
            <a:rPr lang="en-US" dirty="0"/>
            <a:t>DARPA PM appointments are short term by design. This results in new PMs eager/anxious to start their programs ASAP. You should be helping!</a:t>
          </a:r>
        </a:p>
      </dgm:t>
    </dgm:pt>
    <dgm:pt modelId="{855F86F4-2B48-41C5-84B5-A4C185A0CE47}" type="parTrans" cxnId="{2F992589-A84F-4011-8A98-27DBCF19C6C7}">
      <dgm:prSet/>
      <dgm:spPr/>
      <dgm:t>
        <a:bodyPr/>
        <a:lstStyle/>
        <a:p>
          <a:endParaRPr lang="en-US"/>
        </a:p>
      </dgm:t>
    </dgm:pt>
    <dgm:pt modelId="{BB03D95C-F035-42F4-9A93-D1D0EEF8FEE4}" type="sibTrans" cxnId="{2F992589-A84F-4011-8A98-27DBCF19C6C7}">
      <dgm:prSet/>
      <dgm:spPr/>
      <dgm:t>
        <a:bodyPr/>
        <a:lstStyle/>
        <a:p>
          <a:endParaRPr lang="en-US"/>
        </a:p>
      </dgm:t>
    </dgm:pt>
    <dgm:pt modelId="{607B961E-C474-4C54-B83C-F033D7D50407}">
      <dgm:prSet phldrT="[Text]"/>
      <dgm:spPr/>
      <dgm:t>
        <a:bodyPr/>
        <a:lstStyle/>
        <a:p>
          <a:r>
            <a:rPr lang="en-US" dirty="0"/>
            <a:t>Contact new PMs.</a:t>
          </a:r>
        </a:p>
      </dgm:t>
    </dgm:pt>
    <dgm:pt modelId="{C2B6B198-22CE-4E8D-A51C-D603375CF3C8}" type="parTrans" cxnId="{F71E4538-79A9-4BF3-9307-3B03FAD1A678}">
      <dgm:prSet/>
      <dgm:spPr/>
      <dgm:t>
        <a:bodyPr/>
        <a:lstStyle/>
        <a:p>
          <a:endParaRPr lang="en-US"/>
        </a:p>
      </dgm:t>
    </dgm:pt>
    <dgm:pt modelId="{BC433ED6-865B-4FD8-927C-F912C9A68855}" type="sibTrans" cxnId="{F71E4538-79A9-4BF3-9307-3B03FAD1A678}">
      <dgm:prSet/>
      <dgm:spPr/>
      <dgm:t>
        <a:bodyPr/>
        <a:lstStyle/>
        <a:p>
          <a:endParaRPr lang="en-US"/>
        </a:p>
      </dgm:t>
    </dgm:pt>
    <dgm:pt modelId="{5EB367DF-3E8C-4D3C-96CD-FFE9B0FE6477}">
      <dgm:prSet phldrT="[Text]"/>
      <dgm:spPr/>
      <dgm:t>
        <a:bodyPr/>
        <a:lstStyle/>
        <a:p>
          <a:r>
            <a:rPr lang="en-US" dirty="0"/>
            <a:t>A new program is likely much broader than your project idea so take time to explain how your small piece contributes to the whole. </a:t>
          </a:r>
        </a:p>
      </dgm:t>
    </dgm:pt>
    <dgm:pt modelId="{47F33B41-E0AF-48F9-8BC5-34024B9CCC9E}" type="parTrans" cxnId="{3478C16D-88B6-4712-8A62-5DC225814D20}">
      <dgm:prSet/>
      <dgm:spPr/>
      <dgm:t>
        <a:bodyPr/>
        <a:lstStyle/>
        <a:p>
          <a:endParaRPr lang="en-US"/>
        </a:p>
      </dgm:t>
    </dgm:pt>
    <dgm:pt modelId="{9B79A8F5-9ED5-4421-BD62-C0B45C73BCF1}" type="sibTrans" cxnId="{3478C16D-88B6-4712-8A62-5DC225814D20}">
      <dgm:prSet/>
      <dgm:spPr/>
      <dgm:t>
        <a:bodyPr/>
        <a:lstStyle/>
        <a:p>
          <a:endParaRPr lang="en-US"/>
        </a:p>
      </dgm:t>
    </dgm:pt>
    <dgm:pt modelId="{E2EF2E1B-1FA6-4251-8DBB-E67108DCB6F6}">
      <dgm:prSet phldrT="[Text]"/>
      <dgm:spPr/>
      <dgm:t>
        <a:bodyPr/>
        <a:lstStyle/>
        <a:p>
          <a:r>
            <a:rPr lang="en-US" dirty="0"/>
            <a:t>Answer questions and respond to requests for materials quickly.</a:t>
          </a:r>
        </a:p>
      </dgm:t>
    </dgm:pt>
    <dgm:pt modelId="{6C0CDB0B-FE6B-4513-80F6-520D654DE5A6}" type="parTrans" cxnId="{123BC310-84CD-4EC5-869D-4A8C505DF25E}">
      <dgm:prSet/>
      <dgm:spPr/>
      <dgm:t>
        <a:bodyPr/>
        <a:lstStyle/>
        <a:p>
          <a:endParaRPr lang="en-US"/>
        </a:p>
      </dgm:t>
    </dgm:pt>
    <dgm:pt modelId="{58F2EAA3-E62F-4000-9FC4-A50457CED418}" type="sibTrans" cxnId="{123BC310-84CD-4EC5-869D-4A8C505DF25E}">
      <dgm:prSet/>
      <dgm:spPr/>
      <dgm:t>
        <a:bodyPr/>
        <a:lstStyle/>
        <a:p>
          <a:endParaRPr lang="en-US"/>
        </a:p>
      </dgm:t>
    </dgm:pt>
    <dgm:pt modelId="{5D2978F2-005A-4D0B-B91B-DA48B7A82F8E}">
      <dgm:prSet/>
      <dgm:spPr/>
      <dgm:t>
        <a:bodyPr/>
        <a:lstStyle/>
        <a:p>
          <a:r>
            <a:rPr lang="en-US"/>
            <a:t>You’re trying to get your interests included in the eventual BAA.</a:t>
          </a:r>
          <a:endParaRPr lang="en-US" dirty="0"/>
        </a:p>
      </dgm:t>
    </dgm:pt>
    <dgm:pt modelId="{A3B151FB-5FF8-426B-8131-ECD938430190}" type="parTrans" cxnId="{813FAEC9-83CA-4B5A-9C14-968DF3E16343}">
      <dgm:prSet/>
      <dgm:spPr/>
      <dgm:t>
        <a:bodyPr/>
        <a:lstStyle/>
        <a:p>
          <a:endParaRPr lang="en-US"/>
        </a:p>
      </dgm:t>
    </dgm:pt>
    <dgm:pt modelId="{0701314B-EA5E-4CB7-A16F-F04D6F2824FD}" type="sibTrans" cxnId="{813FAEC9-83CA-4B5A-9C14-968DF3E16343}">
      <dgm:prSet/>
      <dgm:spPr/>
      <dgm:t>
        <a:bodyPr/>
        <a:lstStyle/>
        <a:p>
          <a:endParaRPr lang="en-US"/>
        </a:p>
      </dgm:t>
    </dgm:pt>
    <dgm:pt modelId="{92F7DFB5-98FF-49EE-BE26-385CE44C4447}" type="pres">
      <dgm:prSet presAssocID="{F7648EBC-E6A7-4EBF-8F89-82FAD9A44D45}" presName="diagram" presStyleCnt="0">
        <dgm:presLayoutVars>
          <dgm:dir/>
          <dgm:resizeHandles val="exact"/>
        </dgm:presLayoutVars>
      </dgm:prSet>
      <dgm:spPr/>
      <dgm:t>
        <a:bodyPr/>
        <a:lstStyle/>
        <a:p>
          <a:endParaRPr lang="en-US"/>
        </a:p>
      </dgm:t>
    </dgm:pt>
    <dgm:pt modelId="{661C3D95-3E8B-42C2-B32E-D10166197892}" type="pres">
      <dgm:prSet presAssocID="{86808396-E649-4029-8F76-DBF0D340A8B3}" presName="node" presStyleLbl="node1" presStyleIdx="0" presStyleCnt="5">
        <dgm:presLayoutVars>
          <dgm:bulletEnabled val="1"/>
        </dgm:presLayoutVars>
      </dgm:prSet>
      <dgm:spPr/>
      <dgm:t>
        <a:bodyPr/>
        <a:lstStyle/>
        <a:p>
          <a:endParaRPr lang="en-US"/>
        </a:p>
      </dgm:t>
    </dgm:pt>
    <dgm:pt modelId="{1794B5BD-58B3-4270-946E-AA255232FD28}" type="pres">
      <dgm:prSet presAssocID="{BB03D95C-F035-42F4-9A93-D1D0EEF8FEE4}" presName="sibTrans" presStyleCnt="0"/>
      <dgm:spPr/>
    </dgm:pt>
    <dgm:pt modelId="{1C5C852E-88B4-44CB-A79A-42B7CF9E16DF}" type="pres">
      <dgm:prSet presAssocID="{607B961E-C474-4C54-B83C-F033D7D50407}" presName="node" presStyleLbl="node1" presStyleIdx="1" presStyleCnt="5">
        <dgm:presLayoutVars>
          <dgm:bulletEnabled val="1"/>
        </dgm:presLayoutVars>
      </dgm:prSet>
      <dgm:spPr/>
      <dgm:t>
        <a:bodyPr/>
        <a:lstStyle/>
        <a:p>
          <a:endParaRPr lang="en-US"/>
        </a:p>
      </dgm:t>
    </dgm:pt>
    <dgm:pt modelId="{F8A3654C-64EC-4167-BD64-B6DAE7DFAFFE}" type="pres">
      <dgm:prSet presAssocID="{BC433ED6-865B-4FD8-927C-F912C9A68855}" presName="sibTrans" presStyleCnt="0"/>
      <dgm:spPr/>
    </dgm:pt>
    <dgm:pt modelId="{D328DF81-FD06-439C-BBDD-AD78ED61D814}" type="pres">
      <dgm:prSet presAssocID="{5EB367DF-3E8C-4D3C-96CD-FFE9B0FE6477}" presName="node" presStyleLbl="node1" presStyleIdx="2" presStyleCnt="5">
        <dgm:presLayoutVars>
          <dgm:bulletEnabled val="1"/>
        </dgm:presLayoutVars>
      </dgm:prSet>
      <dgm:spPr/>
      <dgm:t>
        <a:bodyPr/>
        <a:lstStyle/>
        <a:p>
          <a:endParaRPr lang="en-US"/>
        </a:p>
      </dgm:t>
    </dgm:pt>
    <dgm:pt modelId="{4ADD41C3-67A5-4BD3-8AA7-025C56B45D51}" type="pres">
      <dgm:prSet presAssocID="{9B79A8F5-9ED5-4421-BD62-C0B45C73BCF1}" presName="sibTrans" presStyleCnt="0"/>
      <dgm:spPr/>
    </dgm:pt>
    <dgm:pt modelId="{990DDCDC-97E8-48BF-8AEC-62A2CF9829F3}" type="pres">
      <dgm:prSet presAssocID="{E2EF2E1B-1FA6-4251-8DBB-E67108DCB6F6}" presName="node" presStyleLbl="node1" presStyleIdx="3" presStyleCnt="5">
        <dgm:presLayoutVars>
          <dgm:bulletEnabled val="1"/>
        </dgm:presLayoutVars>
      </dgm:prSet>
      <dgm:spPr/>
      <dgm:t>
        <a:bodyPr/>
        <a:lstStyle/>
        <a:p>
          <a:endParaRPr lang="en-US"/>
        </a:p>
      </dgm:t>
    </dgm:pt>
    <dgm:pt modelId="{F33E3EA2-7244-40C9-9417-1D2DE1EA0407}" type="pres">
      <dgm:prSet presAssocID="{58F2EAA3-E62F-4000-9FC4-A50457CED418}" presName="sibTrans" presStyleCnt="0"/>
      <dgm:spPr/>
    </dgm:pt>
    <dgm:pt modelId="{14A8AF2C-64B1-4B3F-A051-2649EB80743F}" type="pres">
      <dgm:prSet presAssocID="{5D2978F2-005A-4D0B-B91B-DA48B7A82F8E}" presName="node" presStyleLbl="node1" presStyleIdx="4" presStyleCnt="5">
        <dgm:presLayoutVars>
          <dgm:bulletEnabled val="1"/>
        </dgm:presLayoutVars>
      </dgm:prSet>
      <dgm:spPr/>
      <dgm:t>
        <a:bodyPr/>
        <a:lstStyle/>
        <a:p>
          <a:endParaRPr lang="en-US"/>
        </a:p>
      </dgm:t>
    </dgm:pt>
  </dgm:ptLst>
  <dgm:cxnLst>
    <dgm:cxn modelId="{24C9276A-FF16-4F4E-8936-76265328B228}" type="presOf" srcId="{86808396-E649-4029-8F76-DBF0D340A8B3}" destId="{661C3D95-3E8B-42C2-B32E-D10166197892}" srcOrd="0" destOrd="0" presId="urn:microsoft.com/office/officeart/2005/8/layout/default"/>
    <dgm:cxn modelId="{123BC310-84CD-4EC5-869D-4A8C505DF25E}" srcId="{F7648EBC-E6A7-4EBF-8F89-82FAD9A44D45}" destId="{E2EF2E1B-1FA6-4251-8DBB-E67108DCB6F6}" srcOrd="3" destOrd="0" parTransId="{6C0CDB0B-FE6B-4513-80F6-520D654DE5A6}" sibTransId="{58F2EAA3-E62F-4000-9FC4-A50457CED418}"/>
    <dgm:cxn modelId="{813FAEC9-83CA-4B5A-9C14-968DF3E16343}" srcId="{F7648EBC-E6A7-4EBF-8F89-82FAD9A44D45}" destId="{5D2978F2-005A-4D0B-B91B-DA48B7A82F8E}" srcOrd="4" destOrd="0" parTransId="{A3B151FB-5FF8-426B-8131-ECD938430190}" sibTransId="{0701314B-EA5E-4CB7-A16F-F04D6F2824FD}"/>
    <dgm:cxn modelId="{43C83ED3-F522-4B82-A167-B06810487E4A}" type="presOf" srcId="{5D2978F2-005A-4D0B-B91B-DA48B7A82F8E}" destId="{14A8AF2C-64B1-4B3F-A051-2649EB80743F}" srcOrd="0" destOrd="0" presId="urn:microsoft.com/office/officeart/2005/8/layout/default"/>
    <dgm:cxn modelId="{F71E4538-79A9-4BF3-9307-3B03FAD1A678}" srcId="{F7648EBC-E6A7-4EBF-8F89-82FAD9A44D45}" destId="{607B961E-C474-4C54-B83C-F033D7D50407}" srcOrd="1" destOrd="0" parTransId="{C2B6B198-22CE-4E8D-A51C-D603375CF3C8}" sibTransId="{BC433ED6-865B-4FD8-927C-F912C9A68855}"/>
    <dgm:cxn modelId="{2F992589-A84F-4011-8A98-27DBCF19C6C7}" srcId="{F7648EBC-E6A7-4EBF-8F89-82FAD9A44D45}" destId="{86808396-E649-4029-8F76-DBF0D340A8B3}" srcOrd="0" destOrd="0" parTransId="{855F86F4-2B48-41C5-84B5-A4C185A0CE47}" sibTransId="{BB03D95C-F035-42F4-9A93-D1D0EEF8FEE4}"/>
    <dgm:cxn modelId="{2CEEC67D-A5F8-4F12-9250-1F9A5C24847A}" type="presOf" srcId="{F7648EBC-E6A7-4EBF-8F89-82FAD9A44D45}" destId="{92F7DFB5-98FF-49EE-BE26-385CE44C4447}" srcOrd="0" destOrd="0" presId="urn:microsoft.com/office/officeart/2005/8/layout/default"/>
    <dgm:cxn modelId="{B3FDB00E-67D2-479D-8A69-A92D200C9ADA}" type="presOf" srcId="{607B961E-C474-4C54-B83C-F033D7D50407}" destId="{1C5C852E-88B4-44CB-A79A-42B7CF9E16DF}" srcOrd="0" destOrd="0" presId="urn:microsoft.com/office/officeart/2005/8/layout/default"/>
    <dgm:cxn modelId="{3478C16D-88B6-4712-8A62-5DC225814D20}" srcId="{F7648EBC-E6A7-4EBF-8F89-82FAD9A44D45}" destId="{5EB367DF-3E8C-4D3C-96CD-FFE9B0FE6477}" srcOrd="2" destOrd="0" parTransId="{47F33B41-E0AF-48F9-8BC5-34024B9CCC9E}" sibTransId="{9B79A8F5-9ED5-4421-BD62-C0B45C73BCF1}"/>
    <dgm:cxn modelId="{D70C93DB-EF9B-45A5-A4D6-EA115A22E678}" type="presOf" srcId="{E2EF2E1B-1FA6-4251-8DBB-E67108DCB6F6}" destId="{990DDCDC-97E8-48BF-8AEC-62A2CF9829F3}" srcOrd="0" destOrd="0" presId="urn:microsoft.com/office/officeart/2005/8/layout/default"/>
    <dgm:cxn modelId="{CEA8508D-53C9-4551-B6AC-F3BD767A408B}" type="presOf" srcId="{5EB367DF-3E8C-4D3C-96CD-FFE9B0FE6477}" destId="{D328DF81-FD06-439C-BBDD-AD78ED61D814}" srcOrd="0" destOrd="0" presId="urn:microsoft.com/office/officeart/2005/8/layout/default"/>
    <dgm:cxn modelId="{97FD730C-76D4-4617-907E-33F6EA22E14E}" type="presParOf" srcId="{92F7DFB5-98FF-49EE-BE26-385CE44C4447}" destId="{661C3D95-3E8B-42C2-B32E-D10166197892}" srcOrd="0" destOrd="0" presId="urn:microsoft.com/office/officeart/2005/8/layout/default"/>
    <dgm:cxn modelId="{83E4EB4C-F05A-4CB2-812A-D854D2A90A94}" type="presParOf" srcId="{92F7DFB5-98FF-49EE-BE26-385CE44C4447}" destId="{1794B5BD-58B3-4270-946E-AA255232FD28}" srcOrd="1" destOrd="0" presId="urn:microsoft.com/office/officeart/2005/8/layout/default"/>
    <dgm:cxn modelId="{7148207F-954B-4161-AA6C-C39162E9BBCC}" type="presParOf" srcId="{92F7DFB5-98FF-49EE-BE26-385CE44C4447}" destId="{1C5C852E-88B4-44CB-A79A-42B7CF9E16DF}" srcOrd="2" destOrd="0" presId="urn:microsoft.com/office/officeart/2005/8/layout/default"/>
    <dgm:cxn modelId="{C11C500A-10F7-4134-96C8-96FDD72EC27E}" type="presParOf" srcId="{92F7DFB5-98FF-49EE-BE26-385CE44C4447}" destId="{F8A3654C-64EC-4167-BD64-B6DAE7DFAFFE}" srcOrd="3" destOrd="0" presId="urn:microsoft.com/office/officeart/2005/8/layout/default"/>
    <dgm:cxn modelId="{851B378A-8DF0-4D3C-980F-2FE985255C50}" type="presParOf" srcId="{92F7DFB5-98FF-49EE-BE26-385CE44C4447}" destId="{D328DF81-FD06-439C-BBDD-AD78ED61D814}" srcOrd="4" destOrd="0" presId="urn:microsoft.com/office/officeart/2005/8/layout/default"/>
    <dgm:cxn modelId="{94B0FE66-73F5-4CFF-A8C0-8A0A31AFF67C}" type="presParOf" srcId="{92F7DFB5-98FF-49EE-BE26-385CE44C4447}" destId="{4ADD41C3-67A5-4BD3-8AA7-025C56B45D51}" srcOrd="5" destOrd="0" presId="urn:microsoft.com/office/officeart/2005/8/layout/default"/>
    <dgm:cxn modelId="{E524E293-C050-4A89-A289-E2B4975C50C7}" type="presParOf" srcId="{92F7DFB5-98FF-49EE-BE26-385CE44C4447}" destId="{990DDCDC-97E8-48BF-8AEC-62A2CF9829F3}" srcOrd="6" destOrd="0" presId="urn:microsoft.com/office/officeart/2005/8/layout/default"/>
    <dgm:cxn modelId="{A9529715-5A3B-4E26-AAFD-125E391018D1}" type="presParOf" srcId="{92F7DFB5-98FF-49EE-BE26-385CE44C4447}" destId="{F33E3EA2-7244-40C9-9417-1D2DE1EA0407}" srcOrd="7" destOrd="0" presId="urn:microsoft.com/office/officeart/2005/8/layout/default"/>
    <dgm:cxn modelId="{24487640-8A99-4F83-B787-4FFAE68509C2}" type="presParOf" srcId="{92F7DFB5-98FF-49EE-BE26-385CE44C4447}" destId="{14A8AF2C-64B1-4B3F-A051-2649EB80743F}"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5891A13-D860-45DB-BAE0-653E5E930C3C}" type="doc">
      <dgm:prSet loTypeId="urn:microsoft.com/office/officeart/2018/2/layout/IconLabelDescriptionList" loCatId="icon" qsTypeId="urn:microsoft.com/office/officeart/2005/8/quickstyle/simple1" qsCatId="simple" csTypeId="urn:microsoft.com/office/officeart/2018/5/colors/Iconchunking_neutralbg_accent0_3" csCatId="mainScheme" phldr="1"/>
      <dgm:spPr/>
      <dgm:t>
        <a:bodyPr/>
        <a:lstStyle/>
        <a:p>
          <a:endParaRPr lang="en-US"/>
        </a:p>
      </dgm:t>
    </dgm:pt>
    <dgm:pt modelId="{83D4D423-55EA-4FF7-89C1-EFBFC668E35A}">
      <dgm:prSet/>
      <dgm:spPr/>
      <dgm:t>
        <a:bodyPr/>
        <a:lstStyle/>
        <a:p>
          <a:pPr>
            <a:lnSpc>
              <a:spcPct val="100000"/>
            </a:lnSpc>
            <a:defRPr b="1"/>
          </a:pPr>
          <a:r>
            <a:rPr lang="en-US"/>
            <a:t>Faculty Exchanges and Summer Faculty Positions in DoD</a:t>
          </a:r>
        </a:p>
      </dgm:t>
    </dgm:pt>
    <dgm:pt modelId="{4129506E-1212-4D99-AE7E-90675C402A3A}" type="parTrans" cxnId="{C897F43B-972F-4855-9B16-F593CA08CA4A}">
      <dgm:prSet/>
      <dgm:spPr/>
      <dgm:t>
        <a:bodyPr/>
        <a:lstStyle/>
        <a:p>
          <a:endParaRPr lang="en-US"/>
        </a:p>
      </dgm:t>
    </dgm:pt>
    <dgm:pt modelId="{E69D8A7F-208D-4580-A980-90BC7E915CED}" type="sibTrans" cxnId="{C897F43B-972F-4855-9B16-F593CA08CA4A}">
      <dgm:prSet/>
      <dgm:spPr/>
      <dgm:t>
        <a:bodyPr/>
        <a:lstStyle/>
        <a:p>
          <a:endParaRPr lang="en-US"/>
        </a:p>
      </dgm:t>
    </dgm:pt>
    <dgm:pt modelId="{9CD849CD-F16E-4F0B-B657-1EDDE07B4904}">
      <dgm:prSet custT="1"/>
      <dgm:spPr/>
      <dgm:t>
        <a:bodyPr/>
        <a:lstStyle/>
        <a:p>
          <a:pPr>
            <a:lnSpc>
              <a:spcPct val="100000"/>
            </a:lnSpc>
          </a:pPr>
          <a:r>
            <a:rPr lang="en-US" sz="1600" dirty="0">
              <a:hlinkClick xmlns:r="http://schemas.openxmlformats.org/officeDocument/2006/relationships" r:id="rId1"/>
            </a:rPr>
            <a:t>Navy Summer Faculty Research Program and Sabbatical Leave</a:t>
          </a:r>
          <a:endParaRPr lang="en-US" sz="1600" dirty="0"/>
        </a:p>
        <a:p>
          <a:pPr>
            <a:lnSpc>
              <a:spcPct val="100000"/>
            </a:lnSpc>
          </a:pPr>
          <a:r>
            <a:rPr lang="en-US" sz="1600" dirty="0">
              <a:hlinkClick xmlns:r="http://schemas.openxmlformats.org/officeDocument/2006/relationships" r:id="rId2"/>
            </a:rPr>
            <a:t>Air Force Visiting Scientist Program </a:t>
          </a:r>
          <a:endParaRPr lang="en-US" sz="1600" dirty="0"/>
        </a:p>
      </dgm:t>
    </dgm:pt>
    <dgm:pt modelId="{2EFF3904-EFCA-40B6-800C-D024F0607F90}" type="parTrans" cxnId="{28969701-A88C-4EBF-9E60-892BD16F38C6}">
      <dgm:prSet/>
      <dgm:spPr/>
      <dgm:t>
        <a:bodyPr/>
        <a:lstStyle/>
        <a:p>
          <a:endParaRPr lang="en-US"/>
        </a:p>
      </dgm:t>
    </dgm:pt>
    <dgm:pt modelId="{606517E2-9A9F-432B-80DA-AC6E6958BF17}" type="sibTrans" cxnId="{28969701-A88C-4EBF-9E60-892BD16F38C6}">
      <dgm:prSet/>
      <dgm:spPr/>
      <dgm:t>
        <a:bodyPr/>
        <a:lstStyle/>
        <a:p>
          <a:endParaRPr lang="en-US"/>
        </a:p>
      </dgm:t>
    </dgm:pt>
    <dgm:pt modelId="{3B68D536-CF58-47F5-BBE0-D8ED88030602}">
      <dgm:prSet custT="1"/>
      <dgm:spPr/>
      <dgm:t>
        <a:bodyPr/>
        <a:lstStyle/>
        <a:p>
          <a:pPr>
            <a:lnSpc>
              <a:spcPct val="100000"/>
            </a:lnSpc>
          </a:pPr>
          <a:r>
            <a:rPr lang="en-US" sz="1600" dirty="0">
              <a:hlinkClick xmlns:r="http://schemas.openxmlformats.org/officeDocument/2006/relationships" r:id="rId3"/>
            </a:rPr>
            <a:t>USAF-Summer Faculty Fellowship Program (SFFP)</a:t>
          </a:r>
          <a:endParaRPr lang="en-US" sz="1600" dirty="0"/>
        </a:p>
      </dgm:t>
    </dgm:pt>
    <dgm:pt modelId="{937F8C99-15AF-440A-B2F6-FDABF72EA4E0}" type="parTrans" cxnId="{2F4B93E5-A853-4158-B97D-1D513029A263}">
      <dgm:prSet/>
      <dgm:spPr/>
      <dgm:t>
        <a:bodyPr/>
        <a:lstStyle/>
        <a:p>
          <a:endParaRPr lang="en-US"/>
        </a:p>
      </dgm:t>
    </dgm:pt>
    <dgm:pt modelId="{A1DFC7EC-9FEA-4A33-AB5D-622B4B85C2E4}" type="sibTrans" cxnId="{2F4B93E5-A853-4158-B97D-1D513029A263}">
      <dgm:prSet/>
      <dgm:spPr/>
      <dgm:t>
        <a:bodyPr/>
        <a:lstStyle/>
        <a:p>
          <a:endParaRPr lang="en-US"/>
        </a:p>
      </dgm:t>
    </dgm:pt>
    <dgm:pt modelId="{1DEC4191-6ED3-44D6-9096-8AE580C9803C}">
      <dgm:prSet/>
      <dgm:spPr/>
      <dgm:t>
        <a:bodyPr/>
        <a:lstStyle/>
        <a:p>
          <a:pPr>
            <a:lnSpc>
              <a:spcPct val="100000"/>
            </a:lnSpc>
            <a:defRPr b="1"/>
          </a:pPr>
          <a:r>
            <a:rPr lang="en-US" dirty="0"/>
            <a:t>Consider becoming a Program Officer on rotation at a DoD agency</a:t>
          </a:r>
        </a:p>
      </dgm:t>
    </dgm:pt>
    <dgm:pt modelId="{EFE6CA2B-0CED-49FA-AFCA-CF0CC123690E}" type="parTrans" cxnId="{49AEAD2A-A04A-4421-B1EF-E5F45F01B2FA}">
      <dgm:prSet/>
      <dgm:spPr/>
      <dgm:t>
        <a:bodyPr/>
        <a:lstStyle/>
        <a:p>
          <a:endParaRPr lang="en-US"/>
        </a:p>
      </dgm:t>
    </dgm:pt>
    <dgm:pt modelId="{C6BD2BC4-3784-4E81-BE6D-1971893C172B}" type="sibTrans" cxnId="{49AEAD2A-A04A-4421-B1EF-E5F45F01B2FA}">
      <dgm:prSet/>
      <dgm:spPr/>
      <dgm:t>
        <a:bodyPr/>
        <a:lstStyle/>
        <a:p>
          <a:endParaRPr lang="en-US"/>
        </a:p>
      </dgm:t>
    </dgm:pt>
    <dgm:pt modelId="{15B01EE5-1300-4CBE-8790-B3BDA4E6471B}">
      <dgm:prSet/>
      <dgm:spPr/>
      <dgm:t>
        <a:bodyPr/>
        <a:lstStyle/>
        <a:p>
          <a:pPr>
            <a:lnSpc>
              <a:spcPct val="100000"/>
            </a:lnSpc>
            <a:defRPr b="1"/>
          </a:pPr>
          <a:r>
            <a:rPr lang="en-US" dirty="0"/>
            <a:t>Volunteer to be a panel reviewer</a:t>
          </a:r>
        </a:p>
      </dgm:t>
    </dgm:pt>
    <dgm:pt modelId="{88C265B0-9661-4E32-898F-954DB50EAAB5}" type="parTrans" cxnId="{3541BD4F-81E9-461F-9C99-D9C6BAF2CAA9}">
      <dgm:prSet/>
      <dgm:spPr/>
      <dgm:t>
        <a:bodyPr/>
        <a:lstStyle/>
        <a:p>
          <a:endParaRPr lang="en-US"/>
        </a:p>
      </dgm:t>
    </dgm:pt>
    <dgm:pt modelId="{9959488A-549A-4526-8193-267A8FA58BC5}" type="sibTrans" cxnId="{3541BD4F-81E9-461F-9C99-D9C6BAF2CAA9}">
      <dgm:prSet/>
      <dgm:spPr/>
      <dgm:t>
        <a:bodyPr/>
        <a:lstStyle/>
        <a:p>
          <a:endParaRPr lang="en-US"/>
        </a:p>
      </dgm:t>
    </dgm:pt>
    <dgm:pt modelId="{B0AA834B-0707-44EE-A606-D01737079DEB}">
      <dgm:prSet custT="1"/>
      <dgm:spPr/>
      <dgm:t>
        <a:bodyPr/>
        <a:lstStyle/>
        <a:p>
          <a:pPr>
            <a:lnSpc>
              <a:spcPct val="100000"/>
            </a:lnSpc>
          </a:pPr>
          <a:r>
            <a:rPr lang="en-US" sz="1600" dirty="0">
              <a:hlinkClick xmlns:r="http://schemas.openxmlformats.org/officeDocument/2006/relationships" r:id="rId3"/>
            </a:rPr>
            <a:t>Engineer and Scientist Exchange Program (ESEP)</a:t>
          </a:r>
          <a:endParaRPr lang="en-US" sz="1600" dirty="0"/>
        </a:p>
      </dgm:t>
    </dgm:pt>
    <dgm:pt modelId="{539E72A8-99BC-4406-8A97-0F8D1BB4F157}" type="sibTrans" cxnId="{73B1E3EF-73CF-41A9-8189-191D1776E8D8}">
      <dgm:prSet/>
      <dgm:spPr/>
      <dgm:t>
        <a:bodyPr/>
        <a:lstStyle/>
        <a:p>
          <a:endParaRPr lang="en-US"/>
        </a:p>
      </dgm:t>
    </dgm:pt>
    <dgm:pt modelId="{6AAD4263-3890-4987-AA08-77FDF4E65460}" type="parTrans" cxnId="{73B1E3EF-73CF-41A9-8189-191D1776E8D8}">
      <dgm:prSet/>
      <dgm:spPr/>
      <dgm:t>
        <a:bodyPr/>
        <a:lstStyle/>
        <a:p>
          <a:endParaRPr lang="en-US"/>
        </a:p>
      </dgm:t>
    </dgm:pt>
    <dgm:pt modelId="{A1903FE5-3565-459E-8218-12B186104103}" type="pres">
      <dgm:prSet presAssocID="{E5891A13-D860-45DB-BAE0-653E5E930C3C}" presName="root" presStyleCnt="0">
        <dgm:presLayoutVars>
          <dgm:dir/>
          <dgm:resizeHandles val="exact"/>
        </dgm:presLayoutVars>
      </dgm:prSet>
      <dgm:spPr/>
      <dgm:t>
        <a:bodyPr/>
        <a:lstStyle/>
        <a:p>
          <a:endParaRPr lang="en-US"/>
        </a:p>
      </dgm:t>
    </dgm:pt>
    <dgm:pt modelId="{FB8C9BF9-D328-465A-BF2F-0FBC413BE850}" type="pres">
      <dgm:prSet presAssocID="{83D4D423-55EA-4FF7-89C1-EFBFC668E35A}" presName="compNode" presStyleCnt="0"/>
      <dgm:spPr/>
    </dgm:pt>
    <dgm:pt modelId="{9C617D98-F0BE-4D27-8609-4F303A817DA9}" type="pres">
      <dgm:prSet presAssocID="{83D4D423-55EA-4FF7-89C1-EFBFC668E35A}" presName="iconRect" presStyleLbl="node1" presStyleIdx="0" presStyleCnt="3" custLinFactNeighborX="65024"/>
      <dgm:spPr>
        <a:blipFill>
          <a:blip xmlns:r="http://schemas.openxmlformats.org/officeDocument/2006/relationships" r:embed="rId4">
            <a:duotone>
              <a:schemeClr val="accent3">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a:blipFill>
        <a:ln>
          <a:noFill/>
        </a:ln>
      </dgm:spPr>
      <dgm:extLst>
        <a:ext uri="{E40237B7-FDA0-4F09-8148-C483321AD2D9}">
          <dgm14:cNvPr xmlns:dgm14="http://schemas.microsoft.com/office/drawing/2010/diagram" id="0" name="" descr="Books"/>
        </a:ext>
      </dgm:extLst>
    </dgm:pt>
    <dgm:pt modelId="{8A91CA8A-ECAA-4CCC-A361-BAEAE8E820ED}" type="pres">
      <dgm:prSet presAssocID="{83D4D423-55EA-4FF7-89C1-EFBFC668E35A}" presName="iconSpace" presStyleCnt="0"/>
      <dgm:spPr/>
    </dgm:pt>
    <dgm:pt modelId="{08DC1304-125B-4BD7-9CE3-C715592C1C93}" type="pres">
      <dgm:prSet presAssocID="{83D4D423-55EA-4FF7-89C1-EFBFC668E35A}" presName="parTx" presStyleLbl="revTx" presStyleIdx="0" presStyleCnt="6">
        <dgm:presLayoutVars>
          <dgm:chMax val="0"/>
          <dgm:chPref val="0"/>
        </dgm:presLayoutVars>
      </dgm:prSet>
      <dgm:spPr/>
      <dgm:t>
        <a:bodyPr/>
        <a:lstStyle/>
        <a:p>
          <a:endParaRPr lang="en-US"/>
        </a:p>
      </dgm:t>
    </dgm:pt>
    <dgm:pt modelId="{CC71BE9F-6BC0-414F-8D6A-F002B325E59F}" type="pres">
      <dgm:prSet presAssocID="{83D4D423-55EA-4FF7-89C1-EFBFC668E35A}" presName="txSpace" presStyleCnt="0"/>
      <dgm:spPr/>
    </dgm:pt>
    <dgm:pt modelId="{F141DAA7-B21C-4EE9-BF8A-A155DC9EFDB3}" type="pres">
      <dgm:prSet presAssocID="{83D4D423-55EA-4FF7-89C1-EFBFC668E35A}" presName="desTx" presStyleLbl="revTx" presStyleIdx="1" presStyleCnt="6">
        <dgm:presLayoutVars/>
      </dgm:prSet>
      <dgm:spPr/>
      <dgm:t>
        <a:bodyPr/>
        <a:lstStyle/>
        <a:p>
          <a:endParaRPr lang="en-US"/>
        </a:p>
      </dgm:t>
    </dgm:pt>
    <dgm:pt modelId="{7D65CCD9-BA88-4D50-922A-D83FCDB974AC}" type="pres">
      <dgm:prSet presAssocID="{E69D8A7F-208D-4580-A980-90BC7E915CED}" presName="sibTrans" presStyleCnt="0"/>
      <dgm:spPr/>
    </dgm:pt>
    <dgm:pt modelId="{313F49C7-FC23-4F3B-9854-8C6505FCA884}" type="pres">
      <dgm:prSet presAssocID="{1DEC4191-6ED3-44D6-9096-8AE580C9803C}" presName="compNode" presStyleCnt="0"/>
      <dgm:spPr/>
    </dgm:pt>
    <dgm:pt modelId="{201E2270-AE9F-4FAB-B51C-E9B8D025A6AB}" type="pres">
      <dgm:prSet presAssocID="{1DEC4191-6ED3-44D6-9096-8AE580C9803C}" presName="iconRect" presStyleLbl="node1" presStyleIdx="1" presStyleCnt="3" custLinFactNeighborX="75201"/>
      <dgm:spPr>
        <a:blipFill>
          <a:blip xmlns:r="http://schemas.openxmlformats.org/officeDocument/2006/relationships" r:embed="rId6">
            <a:duotone>
              <a:schemeClr val="accent2">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a:blipFill>
        <a:ln>
          <a:noFill/>
        </a:ln>
      </dgm:spPr>
      <dgm:extLst>
        <a:ext uri="{E40237B7-FDA0-4F09-8148-C483321AD2D9}">
          <dgm14:cNvPr xmlns:dgm14="http://schemas.microsoft.com/office/drawing/2010/diagram" id="0" name="" descr="Meeting"/>
        </a:ext>
      </dgm:extLst>
    </dgm:pt>
    <dgm:pt modelId="{707A2D76-1A60-4506-8056-E4C75CE8A08D}" type="pres">
      <dgm:prSet presAssocID="{1DEC4191-6ED3-44D6-9096-8AE580C9803C}" presName="iconSpace" presStyleCnt="0"/>
      <dgm:spPr/>
    </dgm:pt>
    <dgm:pt modelId="{9B68DC6B-605C-4F2D-8FD1-729BE1993D8E}" type="pres">
      <dgm:prSet presAssocID="{1DEC4191-6ED3-44D6-9096-8AE580C9803C}" presName="parTx" presStyleLbl="revTx" presStyleIdx="2" presStyleCnt="6">
        <dgm:presLayoutVars>
          <dgm:chMax val="0"/>
          <dgm:chPref val="0"/>
        </dgm:presLayoutVars>
      </dgm:prSet>
      <dgm:spPr/>
      <dgm:t>
        <a:bodyPr/>
        <a:lstStyle/>
        <a:p>
          <a:endParaRPr lang="en-US"/>
        </a:p>
      </dgm:t>
    </dgm:pt>
    <dgm:pt modelId="{560EF41A-115A-4CC7-B35C-C1C8D6FBB18B}" type="pres">
      <dgm:prSet presAssocID="{1DEC4191-6ED3-44D6-9096-8AE580C9803C}" presName="txSpace" presStyleCnt="0"/>
      <dgm:spPr/>
    </dgm:pt>
    <dgm:pt modelId="{8FFD6678-50F4-4AAE-98A2-D1645C62AC34}" type="pres">
      <dgm:prSet presAssocID="{1DEC4191-6ED3-44D6-9096-8AE580C9803C}" presName="desTx" presStyleLbl="revTx" presStyleIdx="3" presStyleCnt="6">
        <dgm:presLayoutVars/>
      </dgm:prSet>
      <dgm:spPr/>
    </dgm:pt>
    <dgm:pt modelId="{34E3B297-0D10-463F-BB49-122702400F74}" type="pres">
      <dgm:prSet presAssocID="{C6BD2BC4-3784-4E81-BE6D-1971893C172B}" presName="sibTrans" presStyleCnt="0"/>
      <dgm:spPr/>
    </dgm:pt>
    <dgm:pt modelId="{8895BB74-D9E8-406C-A8B9-72C8BCBEFD2D}" type="pres">
      <dgm:prSet presAssocID="{15B01EE5-1300-4CBE-8790-B3BDA4E6471B}" presName="compNode" presStyleCnt="0"/>
      <dgm:spPr/>
    </dgm:pt>
    <dgm:pt modelId="{8C3B188A-ED0D-4B62-A120-D0FEF9E4A430}" type="pres">
      <dgm:prSet presAssocID="{15B01EE5-1300-4CBE-8790-B3BDA4E6471B}" presName="iconRect" presStyleLbl="node1" presStyleIdx="2" presStyleCnt="3" custLinFactNeighborX="81137"/>
      <dgm:spPr>
        <a:blipFill>
          <a:blip xmlns:r="http://schemas.openxmlformats.org/officeDocument/2006/relationships" r:embed="rId8">
            <a:duotone>
              <a:schemeClr val="accent1">
                <a:shade val="45000"/>
                <a:satMod val="135000"/>
              </a:schemeClr>
              <a:prstClr val="white"/>
            </a:duotone>
            <a:extLst>
              <a:ext uri="{96DAC541-7B7A-43D3-8B79-37D633B846F1}">
                <asvg:svgBlip xmlns:asvg="http://schemas.microsoft.com/office/drawing/2016/SVG/main" xmlns="" r:embed="rId9"/>
              </a:ext>
            </a:extLst>
          </a:blip>
          <a:srcRect/>
          <a:stretch>
            <a:fillRect/>
          </a:stretch>
        </a:blipFill>
        <a:ln>
          <a:noFill/>
        </a:ln>
      </dgm:spPr>
      <dgm:extLst>
        <a:ext uri="{E40237B7-FDA0-4F09-8148-C483321AD2D9}">
          <dgm14:cNvPr xmlns:dgm14="http://schemas.microsoft.com/office/drawing/2010/diagram" id="0" name="" descr="Cheers"/>
        </a:ext>
      </dgm:extLst>
    </dgm:pt>
    <dgm:pt modelId="{C6FFF30A-A564-4762-A5FB-D577E4178225}" type="pres">
      <dgm:prSet presAssocID="{15B01EE5-1300-4CBE-8790-B3BDA4E6471B}" presName="iconSpace" presStyleCnt="0"/>
      <dgm:spPr/>
    </dgm:pt>
    <dgm:pt modelId="{3873E7A0-AA8C-4856-BBBC-8D18F196A150}" type="pres">
      <dgm:prSet presAssocID="{15B01EE5-1300-4CBE-8790-B3BDA4E6471B}" presName="parTx" presStyleLbl="revTx" presStyleIdx="4" presStyleCnt="6">
        <dgm:presLayoutVars>
          <dgm:chMax val="0"/>
          <dgm:chPref val="0"/>
        </dgm:presLayoutVars>
      </dgm:prSet>
      <dgm:spPr/>
      <dgm:t>
        <a:bodyPr/>
        <a:lstStyle/>
        <a:p>
          <a:endParaRPr lang="en-US"/>
        </a:p>
      </dgm:t>
    </dgm:pt>
    <dgm:pt modelId="{C9584E97-6F3F-4E2B-9B3B-F4430806D7C2}" type="pres">
      <dgm:prSet presAssocID="{15B01EE5-1300-4CBE-8790-B3BDA4E6471B}" presName="txSpace" presStyleCnt="0"/>
      <dgm:spPr/>
    </dgm:pt>
    <dgm:pt modelId="{9EA2C385-4604-468D-9511-E5C0956AF4F0}" type="pres">
      <dgm:prSet presAssocID="{15B01EE5-1300-4CBE-8790-B3BDA4E6471B}" presName="desTx" presStyleLbl="revTx" presStyleIdx="5" presStyleCnt="6">
        <dgm:presLayoutVars/>
      </dgm:prSet>
      <dgm:spPr/>
    </dgm:pt>
  </dgm:ptLst>
  <dgm:cxnLst>
    <dgm:cxn modelId="{73B1E3EF-73CF-41A9-8189-191D1776E8D8}" srcId="{83D4D423-55EA-4FF7-89C1-EFBFC668E35A}" destId="{B0AA834B-0707-44EE-A606-D01737079DEB}" srcOrd="1" destOrd="0" parTransId="{6AAD4263-3890-4987-AA08-77FDF4E65460}" sibTransId="{539E72A8-99BC-4406-8A97-0F8D1BB4F157}"/>
    <dgm:cxn modelId="{D37B1EBC-E595-460D-8C1D-B844F1AC5071}" type="presOf" srcId="{E5891A13-D860-45DB-BAE0-653E5E930C3C}" destId="{A1903FE5-3565-459E-8218-12B186104103}" srcOrd="0" destOrd="0" presId="urn:microsoft.com/office/officeart/2018/2/layout/IconLabelDescriptionList"/>
    <dgm:cxn modelId="{24FEE5AA-75E9-44BF-ADB6-D7E3CBBED143}" type="presOf" srcId="{15B01EE5-1300-4CBE-8790-B3BDA4E6471B}" destId="{3873E7A0-AA8C-4856-BBBC-8D18F196A150}" srcOrd="0" destOrd="0" presId="urn:microsoft.com/office/officeart/2018/2/layout/IconLabelDescriptionList"/>
    <dgm:cxn modelId="{3541BD4F-81E9-461F-9C99-D9C6BAF2CAA9}" srcId="{E5891A13-D860-45DB-BAE0-653E5E930C3C}" destId="{15B01EE5-1300-4CBE-8790-B3BDA4E6471B}" srcOrd="2" destOrd="0" parTransId="{88C265B0-9661-4E32-898F-954DB50EAAB5}" sibTransId="{9959488A-549A-4526-8193-267A8FA58BC5}"/>
    <dgm:cxn modelId="{7A793C3F-440D-46C5-B5DC-F91250E11A27}" type="presOf" srcId="{B0AA834B-0707-44EE-A606-D01737079DEB}" destId="{F141DAA7-B21C-4EE9-BF8A-A155DC9EFDB3}" srcOrd="0" destOrd="1" presId="urn:microsoft.com/office/officeart/2018/2/layout/IconLabelDescriptionList"/>
    <dgm:cxn modelId="{B4154AE5-2FA9-4C5B-9117-A26ECE4361BB}" type="presOf" srcId="{3B68D536-CF58-47F5-BBE0-D8ED88030602}" destId="{F141DAA7-B21C-4EE9-BF8A-A155DC9EFDB3}" srcOrd="0" destOrd="2" presId="urn:microsoft.com/office/officeart/2018/2/layout/IconLabelDescriptionList"/>
    <dgm:cxn modelId="{11CD0270-C223-43AF-8101-6F6BF794ABC2}" type="presOf" srcId="{9CD849CD-F16E-4F0B-B657-1EDDE07B4904}" destId="{F141DAA7-B21C-4EE9-BF8A-A155DC9EFDB3}" srcOrd="0" destOrd="0" presId="urn:microsoft.com/office/officeart/2018/2/layout/IconLabelDescriptionList"/>
    <dgm:cxn modelId="{28969701-A88C-4EBF-9E60-892BD16F38C6}" srcId="{83D4D423-55EA-4FF7-89C1-EFBFC668E35A}" destId="{9CD849CD-F16E-4F0B-B657-1EDDE07B4904}" srcOrd="0" destOrd="0" parTransId="{2EFF3904-EFCA-40B6-800C-D024F0607F90}" sibTransId="{606517E2-9A9F-432B-80DA-AC6E6958BF17}"/>
    <dgm:cxn modelId="{49AEAD2A-A04A-4421-B1EF-E5F45F01B2FA}" srcId="{E5891A13-D860-45DB-BAE0-653E5E930C3C}" destId="{1DEC4191-6ED3-44D6-9096-8AE580C9803C}" srcOrd="1" destOrd="0" parTransId="{EFE6CA2B-0CED-49FA-AFCA-CF0CC123690E}" sibTransId="{C6BD2BC4-3784-4E81-BE6D-1971893C172B}"/>
    <dgm:cxn modelId="{556BADF0-7B79-40FA-A97B-E0550966E9BA}" type="presOf" srcId="{1DEC4191-6ED3-44D6-9096-8AE580C9803C}" destId="{9B68DC6B-605C-4F2D-8FD1-729BE1993D8E}" srcOrd="0" destOrd="0" presId="urn:microsoft.com/office/officeart/2018/2/layout/IconLabelDescriptionList"/>
    <dgm:cxn modelId="{2F4B93E5-A853-4158-B97D-1D513029A263}" srcId="{83D4D423-55EA-4FF7-89C1-EFBFC668E35A}" destId="{3B68D536-CF58-47F5-BBE0-D8ED88030602}" srcOrd="2" destOrd="0" parTransId="{937F8C99-15AF-440A-B2F6-FDABF72EA4E0}" sibTransId="{A1DFC7EC-9FEA-4A33-AB5D-622B4B85C2E4}"/>
    <dgm:cxn modelId="{C897F43B-972F-4855-9B16-F593CA08CA4A}" srcId="{E5891A13-D860-45DB-BAE0-653E5E930C3C}" destId="{83D4D423-55EA-4FF7-89C1-EFBFC668E35A}" srcOrd="0" destOrd="0" parTransId="{4129506E-1212-4D99-AE7E-90675C402A3A}" sibTransId="{E69D8A7F-208D-4580-A980-90BC7E915CED}"/>
    <dgm:cxn modelId="{CC605278-C9DD-4EAB-9131-0DB1BF0FD343}" type="presOf" srcId="{83D4D423-55EA-4FF7-89C1-EFBFC668E35A}" destId="{08DC1304-125B-4BD7-9CE3-C715592C1C93}" srcOrd="0" destOrd="0" presId="urn:microsoft.com/office/officeart/2018/2/layout/IconLabelDescriptionList"/>
    <dgm:cxn modelId="{415ED996-5C77-4615-A6CB-E934EBE73155}" type="presParOf" srcId="{A1903FE5-3565-459E-8218-12B186104103}" destId="{FB8C9BF9-D328-465A-BF2F-0FBC413BE850}" srcOrd="0" destOrd="0" presId="urn:microsoft.com/office/officeart/2018/2/layout/IconLabelDescriptionList"/>
    <dgm:cxn modelId="{9FAC317E-345E-467C-8873-0864AF1773BD}" type="presParOf" srcId="{FB8C9BF9-D328-465A-BF2F-0FBC413BE850}" destId="{9C617D98-F0BE-4D27-8609-4F303A817DA9}" srcOrd="0" destOrd="0" presId="urn:microsoft.com/office/officeart/2018/2/layout/IconLabelDescriptionList"/>
    <dgm:cxn modelId="{4FF80837-AC38-4D13-9820-C57777C8C3BB}" type="presParOf" srcId="{FB8C9BF9-D328-465A-BF2F-0FBC413BE850}" destId="{8A91CA8A-ECAA-4CCC-A361-BAEAE8E820ED}" srcOrd="1" destOrd="0" presId="urn:microsoft.com/office/officeart/2018/2/layout/IconLabelDescriptionList"/>
    <dgm:cxn modelId="{9BFB9AB2-C87C-43B3-821F-6A66371C2C53}" type="presParOf" srcId="{FB8C9BF9-D328-465A-BF2F-0FBC413BE850}" destId="{08DC1304-125B-4BD7-9CE3-C715592C1C93}" srcOrd="2" destOrd="0" presId="urn:microsoft.com/office/officeart/2018/2/layout/IconLabelDescriptionList"/>
    <dgm:cxn modelId="{F28F77CE-CA3B-4AFA-97E6-72E9C8C06B74}" type="presParOf" srcId="{FB8C9BF9-D328-465A-BF2F-0FBC413BE850}" destId="{CC71BE9F-6BC0-414F-8D6A-F002B325E59F}" srcOrd="3" destOrd="0" presId="urn:microsoft.com/office/officeart/2018/2/layout/IconLabelDescriptionList"/>
    <dgm:cxn modelId="{AC54CCC9-5FBC-4E38-9CFE-BE392E9D7CF9}" type="presParOf" srcId="{FB8C9BF9-D328-465A-BF2F-0FBC413BE850}" destId="{F141DAA7-B21C-4EE9-BF8A-A155DC9EFDB3}" srcOrd="4" destOrd="0" presId="urn:microsoft.com/office/officeart/2018/2/layout/IconLabelDescriptionList"/>
    <dgm:cxn modelId="{0F6D8132-E46C-428A-A051-A48E67A366E7}" type="presParOf" srcId="{A1903FE5-3565-459E-8218-12B186104103}" destId="{7D65CCD9-BA88-4D50-922A-D83FCDB974AC}" srcOrd="1" destOrd="0" presId="urn:microsoft.com/office/officeart/2018/2/layout/IconLabelDescriptionList"/>
    <dgm:cxn modelId="{A690DB46-99A4-4D3A-8213-DE271E2CB620}" type="presParOf" srcId="{A1903FE5-3565-459E-8218-12B186104103}" destId="{313F49C7-FC23-4F3B-9854-8C6505FCA884}" srcOrd="2" destOrd="0" presId="urn:microsoft.com/office/officeart/2018/2/layout/IconLabelDescriptionList"/>
    <dgm:cxn modelId="{C66AD705-2E60-456F-B051-6914CCD93E0B}" type="presParOf" srcId="{313F49C7-FC23-4F3B-9854-8C6505FCA884}" destId="{201E2270-AE9F-4FAB-B51C-E9B8D025A6AB}" srcOrd="0" destOrd="0" presId="urn:microsoft.com/office/officeart/2018/2/layout/IconLabelDescriptionList"/>
    <dgm:cxn modelId="{6A47AA2B-A414-40C0-A6B8-DE2581617ED7}" type="presParOf" srcId="{313F49C7-FC23-4F3B-9854-8C6505FCA884}" destId="{707A2D76-1A60-4506-8056-E4C75CE8A08D}" srcOrd="1" destOrd="0" presId="urn:microsoft.com/office/officeart/2018/2/layout/IconLabelDescriptionList"/>
    <dgm:cxn modelId="{7F2F3D5D-7B5D-47DC-BC5F-E13DE59B68DD}" type="presParOf" srcId="{313F49C7-FC23-4F3B-9854-8C6505FCA884}" destId="{9B68DC6B-605C-4F2D-8FD1-729BE1993D8E}" srcOrd="2" destOrd="0" presId="urn:microsoft.com/office/officeart/2018/2/layout/IconLabelDescriptionList"/>
    <dgm:cxn modelId="{75D734A5-30A9-437A-BF17-EBA54977BF30}" type="presParOf" srcId="{313F49C7-FC23-4F3B-9854-8C6505FCA884}" destId="{560EF41A-115A-4CC7-B35C-C1C8D6FBB18B}" srcOrd="3" destOrd="0" presId="urn:microsoft.com/office/officeart/2018/2/layout/IconLabelDescriptionList"/>
    <dgm:cxn modelId="{90431081-CF59-40B9-BAEB-EC5229069DEC}" type="presParOf" srcId="{313F49C7-FC23-4F3B-9854-8C6505FCA884}" destId="{8FFD6678-50F4-4AAE-98A2-D1645C62AC34}" srcOrd="4" destOrd="0" presId="urn:microsoft.com/office/officeart/2018/2/layout/IconLabelDescriptionList"/>
    <dgm:cxn modelId="{2CCC2880-79D8-4220-8050-D72284A3A3AF}" type="presParOf" srcId="{A1903FE5-3565-459E-8218-12B186104103}" destId="{34E3B297-0D10-463F-BB49-122702400F74}" srcOrd="3" destOrd="0" presId="urn:microsoft.com/office/officeart/2018/2/layout/IconLabelDescriptionList"/>
    <dgm:cxn modelId="{FB855CAB-0D69-48E5-A8FC-9920EEFE440D}" type="presParOf" srcId="{A1903FE5-3565-459E-8218-12B186104103}" destId="{8895BB74-D9E8-406C-A8B9-72C8BCBEFD2D}" srcOrd="4" destOrd="0" presId="urn:microsoft.com/office/officeart/2018/2/layout/IconLabelDescriptionList"/>
    <dgm:cxn modelId="{679582CA-B4C6-4C85-9DB8-C643B49AE38E}" type="presParOf" srcId="{8895BB74-D9E8-406C-A8B9-72C8BCBEFD2D}" destId="{8C3B188A-ED0D-4B62-A120-D0FEF9E4A430}" srcOrd="0" destOrd="0" presId="urn:microsoft.com/office/officeart/2018/2/layout/IconLabelDescriptionList"/>
    <dgm:cxn modelId="{6C10EE7D-4361-4EB6-B0B4-EE3A9373C91B}" type="presParOf" srcId="{8895BB74-D9E8-406C-A8B9-72C8BCBEFD2D}" destId="{C6FFF30A-A564-4762-A5FB-D577E4178225}" srcOrd="1" destOrd="0" presId="urn:microsoft.com/office/officeart/2018/2/layout/IconLabelDescriptionList"/>
    <dgm:cxn modelId="{2ECB3CC2-814A-4C50-8758-32204076C1C9}" type="presParOf" srcId="{8895BB74-D9E8-406C-A8B9-72C8BCBEFD2D}" destId="{3873E7A0-AA8C-4856-BBBC-8D18F196A150}" srcOrd="2" destOrd="0" presId="urn:microsoft.com/office/officeart/2018/2/layout/IconLabelDescriptionList"/>
    <dgm:cxn modelId="{73D871F4-28BF-4251-82FB-321449CAE87C}" type="presParOf" srcId="{8895BB74-D9E8-406C-A8B9-72C8BCBEFD2D}" destId="{C9584E97-6F3F-4E2B-9B3B-F4430806D7C2}" srcOrd="3" destOrd="0" presId="urn:microsoft.com/office/officeart/2018/2/layout/IconLabelDescriptionList"/>
    <dgm:cxn modelId="{C74E8CB8-0850-4A5A-8BDC-22DDB364009F}" type="presParOf" srcId="{8895BB74-D9E8-406C-A8B9-72C8BCBEFD2D}" destId="{9EA2C385-4604-468D-9511-E5C0956AF4F0}" srcOrd="4" destOrd="0" presId="urn:microsoft.com/office/officeart/2018/2/layout/IconLabelDescription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42FEBA5-6AB1-42CC-B6C9-5DBF4121C117}"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C97681F0-4B29-4576-8E10-2F31E0814CC1}">
      <dgm:prSet custT="1"/>
      <dgm:spPr/>
      <dgm:t>
        <a:bodyPr/>
        <a:lstStyle/>
        <a:p>
          <a:pPr>
            <a:lnSpc>
              <a:spcPct val="100000"/>
            </a:lnSpc>
          </a:pPr>
          <a:r>
            <a:rPr lang="en-US" sz="1400" b="1" dirty="0"/>
            <a:t>Be clear, concise, correct, compelling and complete. Be persuasive but avoid hyperbole.</a:t>
          </a:r>
        </a:p>
      </dgm:t>
    </dgm:pt>
    <dgm:pt modelId="{29D934DD-7FCF-46B3-AF83-7505925DB94B}" type="parTrans" cxnId="{315F5209-3D12-4337-BCED-3795DCAFA963}">
      <dgm:prSet/>
      <dgm:spPr/>
      <dgm:t>
        <a:bodyPr/>
        <a:lstStyle/>
        <a:p>
          <a:endParaRPr lang="en-US"/>
        </a:p>
      </dgm:t>
    </dgm:pt>
    <dgm:pt modelId="{CF0E7043-3A6D-4940-9048-5FC7BC058660}" type="sibTrans" cxnId="{315F5209-3D12-4337-BCED-3795DCAFA963}">
      <dgm:prSet/>
      <dgm:spPr/>
      <dgm:t>
        <a:bodyPr/>
        <a:lstStyle/>
        <a:p>
          <a:pPr>
            <a:lnSpc>
              <a:spcPct val="100000"/>
            </a:lnSpc>
          </a:pPr>
          <a:endParaRPr lang="en-US"/>
        </a:p>
      </dgm:t>
    </dgm:pt>
    <dgm:pt modelId="{AC583641-E378-41BF-AA0F-50E5AEB8B88B}">
      <dgm:prSet custT="1"/>
      <dgm:spPr/>
      <dgm:t>
        <a:bodyPr/>
        <a:lstStyle/>
        <a:p>
          <a:pPr>
            <a:lnSpc>
              <a:spcPct val="100000"/>
            </a:lnSpc>
          </a:pPr>
          <a:r>
            <a:rPr lang="en-US" sz="1400" b="1" dirty="0"/>
            <a:t>Develop a centerpiece graphic if possible.</a:t>
          </a:r>
        </a:p>
      </dgm:t>
    </dgm:pt>
    <dgm:pt modelId="{3BEA9480-C13A-44D8-A3A7-24F68CCF7340}" type="parTrans" cxnId="{C1268217-A0AE-4198-965C-0FD41C64A617}">
      <dgm:prSet/>
      <dgm:spPr/>
      <dgm:t>
        <a:bodyPr/>
        <a:lstStyle/>
        <a:p>
          <a:endParaRPr lang="en-US"/>
        </a:p>
      </dgm:t>
    </dgm:pt>
    <dgm:pt modelId="{719A2250-9ADE-47FB-B182-4BD4B6A976AE}" type="sibTrans" cxnId="{C1268217-A0AE-4198-965C-0FD41C64A617}">
      <dgm:prSet/>
      <dgm:spPr/>
      <dgm:t>
        <a:bodyPr/>
        <a:lstStyle/>
        <a:p>
          <a:pPr>
            <a:lnSpc>
              <a:spcPct val="100000"/>
            </a:lnSpc>
          </a:pPr>
          <a:endParaRPr lang="en-US"/>
        </a:p>
      </dgm:t>
    </dgm:pt>
    <dgm:pt modelId="{2AF407CA-5BA3-4171-9A46-E8C7ABB1C264}">
      <dgm:prSet custT="1"/>
      <dgm:spPr/>
      <dgm:t>
        <a:bodyPr/>
        <a:lstStyle/>
        <a:p>
          <a:pPr>
            <a:lnSpc>
              <a:spcPct val="100000"/>
            </a:lnSpc>
          </a:pPr>
          <a:r>
            <a:rPr lang="en-US" sz="1400" b="1" dirty="0"/>
            <a:t>Always tie the research objectives to the mission objectives</a:t>
          </a:r>
        </a:p>
      </dgm:t>
    </dgm:pt>
    <dgm:pt modelId="{F1319A30-B65C-46BC-9CD4-337217182CB2}" type="parTrans" cxnId="{89772405-1C59-47C5-93E4-FA88256F042F}">
      <dgm:prSet/>
      <dgm:spPr/>
      <dgm:t>
        <a:bodyPr/>
        <a:lstStyle/>
        <a:p>
          <a:endParaRPr lang="en-US"/>
        </a:p>
      </dgm:t>
    </dgm:pt>
    <dgm:pt modelId="{610A711E-A860-497B-BC2A-EB8F946A164B}" type="sibTrans" cxnId="{89772405-1C59-47C5-93E4-FA88256F042F}">
      <dgm:prSet/>
      <dgm:spPr/>
      <dgm:t>
        <a:bodyPr/>
        <a:lstStyle/>
        <a:p>
          <a:pPr>
            <a:lnSpc>
              <a:spcPct val="100000"/>
            </a:lnSpc>
          </a:pPr>
          <a:endParaRPr lang="en-US"/>
        </a:p>
      </dgm:t>
    </dgm:pt>
    <dgm:pt modelId="{EFFFB999-AF62-4C90-9E91-892FE9097BB6}">
      <dgm:prSet custT="1"/>
      <dgm:spPr/>
      <dgm:t>
        <a:bodyPr/>
        <a:lstStyle/>
        <a:p>
          <a:pPr>
            <a:lnSpc>
              <a:spcPct val="100000"/>
            </a:lnSpc>
          </a:pPr>
          <a:r>
            <a:rPr lang="en-US" sz="1400" b="1" dirty="0"/>
            <a:t>Have clear project management plans (break your approach into clear tasks with defined expected outcomes, Go/No Go decision points, etc.)</a:t>
          </a:r>
        </a:p>
      </dgm:t>
    </dgm:pt>
    <dgm:pt modelId="{2CDB48E5-0FD0-469F-A690-7D8AA01E3776}" type="parTrans" cxnId="{1769714A-9E07-4417-8BAE-C8CA4B5D5F40}">
      <dgm:prSet/>
      <dgm:spPr/>
      <dgm:t>
        <a:bodyPr/>
        <a:lstStyle/>
        <a:p>
          <a:endParaRPr lang="en-US"/>
        </a:p>
      </dgm:t>
    </dgm:pt>
    <dgm:pt modelId="{73A7BD1D-44B0-46F9-99A0-C205472A0F11}" type="sibTrans" cxnId="{1769714A-9E07-4417-8BAE-C8CA4B5D5F40}">
      <dgm:prSet/>
      <dgm:spPr/>
      <dgm:t>
        <a:bodyPr/>
        <a:lstStyle/>
        <a:p>
          <a:pPr>
            <a:lnSpc>
              <a:spcPct val="100000"/>
            </a:lnSpc>
          </a:pPr>
          <a:endParaRPr lang="en-US"/>
        </a:p>
      </dgm:t>
    </dgm:pt>
    <dgm:pt modelId="{A7D1A778-90EA-4E6C-8CC2-6B524D2558D7}">
      <dgm:prSet custT="1"/>
      <dgm:spPr/>
      <dgm:t>
        <a:bodyPr/>
        <a:lstStyle/>
        <a:p>
          <a:pPr>
            <a:lnSpc>
              <a:spcPct val="100000"/>
            </a:lnSpc>
          </a:pPr>
          <a:r>
            <a:rPr lang="en-US" sz="1400" b="1" dirty="0"/>
            <a:t>Get feedback from research development experts and experienced colleagues as you write</a:t>
          </a:r>
        </a:p>
      </dgm:t>
    </dgm:pt>
    <dgm:pt modelId="{E1729166-F7BD-480D-AA59-469CE6736AE9}" type="parTrans" cxnId="{D0E15593-A770-4E9E-B590-CB6672970312}">
      <dgm:prSet/>
      <dgm:spPr/>
      <dgm:t>
        <a:bodyPr/>
        <a:lstStyle/>
        <a:p>
          <a:endParaRPr lang="en-US"/>
        </a:p>
      </dgm:t>
    </dgm:pt>
    <dgm:pt modelId="{CBD263AE-2FA4-4623-B30A-B971802B3372}" type="sibTrans" cxnId="{D0E15593-A770-4E9E-B590-CB6672970312}">
      <dgm:prSet/>
      <dgm:spPr/>
      <dgm:t>
        <a:bodyPr/>
        <a:lstStyle/>
        <a:p>
          <a:pPr>
            <a:lnSpc>
              <a:spcPct val="100000"/>
            </a:lnSpc>
          </a:pPr>
          <a:endParaRPr lang="en-US"/>
        </a:p>
      </dgm:t>
    </dgm:pt>
    <dgm:pt modelId="{478639FB-0BFE-4D38-9646-F734D8212F22}">
      <dgm:prSet custT="1"/>
      <dgm:spPr/>
      <dgm:t>
        <a:bodyPr/>
        <a:lstStyle/>
        <a:p>
          <a:pPr>
            <a:lnSpc>
              <a:spcPct val="100000"/>
            </a:lnSpc>
          </a:pPr>
          <a:r>
            <a:rPr lang="en-US" sz="1400" b="1" dirty="0"/>
            <a:t>NOTE: Late Spring is when many funding decisions are made in advance of the Oct 1 Fiscal Year start, so time your proposals with that in mind</a:t>
          </a:r>
        </a:p>
      </dgm:t>
    </dgm:pt>
    <dgm:pt modelId="{984A994A-A06C-42CE-8AC7-9D4A9D295572}" type="parTrans" cxnId="{54E0EA90-EECE-4ABE-8ED9-E8FF5898EBAD}">
      <dgm:prSet/>
      <dgm:spPr/>
      <dgm:t>
        <a:bodyPr/>
        <a:lstStyle/>
        <a:p>
          <a:endParaRPr lang="en-US"/>
        </a:p>
      </dgm:t>
    </dgm:pt>
    <dgm:pt modelId="{9FF7A00D-48D9-4675-9587-0DD02B6DDF2C}" type="sibTrans" cxnId="{54E0EA90-EECE-4ABE-8ED9-E8FF5898EBAD}">
      <dgm:prSet/>
      <dgm:spPr/>
      <dgm:t>
        <a:bodyPr/>
        <a:lstStyle/>
        <a:p>
          <a:endParaRPr lang="en-US"/>
        </a:p>
      </dgm:t>
    </dgm:pt>
    <dgm:pt modelId="{D51FC8F8-550E-4EC2-AAFA-210FC489BBA0}" type="pres">
      <dgm:prSet presAssocID="{742FEBA5-6AB1-42CC-B6C9-5DBF4121C117}" presName="root" presStyleCnt="0">
        <dgm:presLayoutVars>
          <dgm:dir/>
          <dgm:resizeHandles val="exact"/>
        </dgm:presLayoutVars>
      </dgm:prSet>
      <dgm:spPr/>
      <dgm:t>
        <a:bodyPr/>
        <a:lstStyle/>
        <a:p>
          <a:endParaRPr lang="en-US"/>
        </a:p>
      </dgm:t>
    </dgm:pt>
    <dgm:pt modelId="{187883FE-1AAB-458A-88E4-03EC2043BE58}" type="pres">
      <dgm:prSet presAssocID="{742FEBA5-6AB1-42CC-B6C9-5DBF4121C117}" presName="container" presStyleCnt="0">
        <dgm:presLayoutVars>
          <dgm:dir/>
          <dgm:resizeHandles val="exact"/>
        </dgm:presLayoutVars>
      </dgm:prSet>
      <dgm:spPr/>
    </dgm:pt>
    <dgm:pt modelId="{75DA7725-612C-491A-8960-33574640E8A5}" type="pres">
      <dgm:prSet presAssocID="{C97681F0-4B29-4576-8E10-2F31E0814CC1}" presName="compNode" presStyleCnt="0"/>
      <dgm:spPr/>
    </dgm:pt>
    <dgm:pt modelId="{FC1A779B-7A0A-418D-B487-A86D7DFB9FEA}" type="pres">
      <dgm:prSet presAssocID="{C97681F0-4B29-4576-8E10-2F31E0814CC1}" presName="iconBgRect" presStyleLbl="bgShp" presStyleIdx="0" presStyleCnt="6"/>
      <dgm:spPr/>
    </dgm:pt>
    <dgm:pt modelId="{DE58DB6F-FBAC-432E-9840-C2F1AB46C7D1}" type="pres">
      <dgm:prSet presAssocID="{C97681F0-4B29-4576-8E10-2F31E0814CC1}" presName="iconRect" presStyleLbl="node1" presStyleIdx="0" presStyleCnt="6"/>
      <dgm:spPr>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Checkmark"/>
        </a:ext>
      </dgm:extLst>
    </dgm:pt>
    <dgm:pt modelId="{14AA38D4-A8E9-45DB-A50A-A5E2D88A4CB5}" type="pres">
      <dgm:prSet presAssocID="{C97681F0-4B29-4576-8E10-2F31E0814CC1}" presName="spaceRect" presStyleCnt="0"/>
      <dgm:spPr/>
    </dgm:pt>
    <dgm:pt modelId="{B6512080-7005-4229-8345-4652F6354127}" type="pres">
      <dgm:prSet presAssocID="{C97681F0-4B29-4576-8E10-2F31E0814CC1}" presName="textRect" presStyleLbl="revTx" presStyleIdx="0" presStyleCnt="6">
        <dgm:presLayoutVars>
          <dgm:chMax val="1"/>
          <dgm:chPref val="1"/>
        </dgm:presLayoutVars>
      </dgm:prSet>
      <dgm:spPr/>
      <dgm:t>
        <a:bodyPr/>
        <a:lstStyle/>
        <a:p>
          <a:endParaRPr lang="en-US"/>
        </a:p>
      </dgm:t>
    </dgm:pt>
    <dgm:pt modelId="{C54DBA24-B0D2-4248-B871-2C950C3B2609}" type="pres">
      <dgm:prSet presAssocID="{CF0E7043-3A6D-4940-9048-5FC7BC058660}" presName="sibTrans" presStyleLbl="sibTrans2D1" presStyleIdx="0" presStyleCnt="0"/>
      <dgm:spPr/>
      <dgm:t>
        <a:bodyPr/>
        <a:lstStyle/>
        <a:p>
          <a:endParaRPr lang="en-US"/>
        </a:p>
      </dgm:t>
    </dgm:pt>
    <dgm:pt modelId="{68E7C8D9-5ACC-4454-B8E8-C53EBDD257A3}" type="pres">
      <dgm:prSet presAssocID="{AC583641-E378-41BF-AA0F-50E5AEB8B88B}" presName="compNode" presStyleCnt="0"/>
      <dgm:spPr/>
    </dgm:pt>
    <dgm:pt modelId="{D11CF9C0-9A22-46B1-A238-25F914359B94}" type="pres">
      <dgm:prSet presAssocID="{AC583641-E378-41BF-AA0F-50E5AEB8B88B}" presName="iconBgRect" presStyleLbl="bgShp" presStyleIdx="1" presStyleCnt="6"/>
      <dgm:spPr/>
    </dgm:pt>
    <dgm:pt modelId="{F1F77930-E418-48B9-89D8-0B7934AF2D52}" type="pres">
      <dgm:prSet presAssocID="{AC583641-E378-41BF-AA0F-50E5AEB8B88B}"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en-US"/>
        </a:p>
      </dgm:t>
      <dgm:extLst>
        <a:ext uri="{E40237B7-FDA0-4F09-8148-C483321AD2D9}">
          <dgm14:cNvPr xmlns:dgm14="http://schemas.microsoft.com/office/drawing/2010/diagram" id="0" name="" descr="Large paint brush"/>
        </a:ext>
      </dgm:extLst>
    </dgm:pt>
    <dgm:pt modelId="{BEC5A8EC-5B44-4973-AD4A-169DED78BE1F}" type="pres">
      <dgm:prSet presAssocID="{AC583641-E378-41BF-AA0F-50E5AEB8B88B}" presName="spaceRect" presStyleCnt="0"/>
      <dgm:spPr/>
    </dgm:pt>
    <dgm:pt modelId="{C9ED526D-C289-48E1-A573-B0AB70DD1DFF}" type="pres">
      <dgm:prSet presAssocID="{AC583641-E378-41BF-AA0F-50E5AEB8B88B}" presName="textRect" presStyleLbl="revTx" presStyleIdx="1" presStyleCnt="6">
        <dgm:presLayoutVars>
          <dgm:chMax val="1"/>
          <dgm:chPref val="1"/>
        </dgm:presLayoutVars>
      </dgm:prSet>
      <dgm:spPr/>
      <dgm:t>
        <a:bodyPr/>
        <a:lstStyle/>
        <a:p>
          <a:endParaRPr lang="en-US"/>
        </a:p>
      </dgm:t>
    </dgm:pt>
    <dgm:pt modelId="{B03D901A-AECF-416D-893C-34CE8DC0E842}" type="pres">
      <dgm:prSet presAssocID="{719A2250-9ADE-47FB-B182-4BD4B6A976AE}" presName="sibTrans" presStyleLbl="sibTrans2D1" presStyleIdx="0" presStyleCnt="0"/>
      <dgm:spPr/>
      <dgm:t>
        <a:bodyPr/>
        <a:lstStyle/>
        <a:p>
          <a:endParaRPr lang="en-US"/>
        </a:p>
      </dgm:t>
    </dgm:pt>
    <dgm:pt modelId="{5707B509-5BAE-40CE-B63D-3380D59674C7}" type="pres">
      <dgm:prSet presAssocID="{2AF407CA-5BA3-4171-9A46-E8C7ABB1C264}" presName="compNode" presStyleCnt="0"/>
      <dgm:spPr/>
    </dgm:pt>
    <dgm:pt modelId="{DAF2220A-0C7A-4384-A678-03E239DC7BE5}" type="pres">
      <dgm:prSet presAssocID="{2AF407CA-5BA3-4171-9A46-E8C7ABB1C264}" presName="iconBgRect" presStyleLbl="bgShp" presStyleIdx="2" presStyleCnt="6"/>
      <dgm:spPr/>
    </dgm:pt>
    <dgm:pt modelId="{F4E7947D-F75D-42A3-BC1D-C6CD0076AC2D}" type="pres">
      <dgm:prSet presAssocID="{2AF407CA-5BA3-4171-9A46-E8C7ABB1C264}" presName="iconRect" presStyleLbl="node1" presStyleIdx="2" presStyleCnt="6"/>
      <dgm:spPr>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Bullseye"/>
        </a:ext>
      </dgm:extLst>
    </dgm:pt>
    <dgm:pt modelId="{A9A42AD3-5ED0-49AF-906B-441982170C8F}" type="pres">
      <dgm:prSet presAssocID="{2AF407CA-5BA3-4171-9A46-E8C7ABB1C264}" presName="spaceRect" presStyleCnt="0"/>
      <dgm:spPr/>
    </dgm:pt>
    <dgm:pt modelId="{637E19CD-DF97-4D64-8E99-454B8EA8588A}" type="pres">
      <dgm:prSet presAssocID="{2AF407CA-5BA3-4171-9A46-E8C7ABB1C264}" presName="textRect" presStyleLbl="revTx" presStyleIdx="2" presStyleCnt="6">
        <dgm:presLayoutVars>
          <dgm:chMax val="1"/>
          <dgm:chPref val="1"/>
        </dgm:presLayoutVars>
      </dgm:prSet>
      <dgm:spPr/>
      <dgm:t>
        <a:bodyPr/>
        <a:lstStyle/>
        <a:p>
          <a:endParaRPr lang="en-US"/>
        </a:p>
      </dgm:t>
    </dgm:pt>
    <dgm:pt modelId="{825F30E9-A7DD-4E67-BD44-DDC5054A4349}" type="pres">
      <dgm:prSet presAssocID="{610A711E-A860-497B-BC2A-EB8F946A164B}" presName="sibTrans" presStyleLbl="sibTrans2D1" presStyleIdx="0" presStyleCnt="0"/>
      <dgm:spPr/>
      <dgm:t>
        <a:bodyPr/>
        <a:lstStyle/>
        <a:p>
          <a:endParaRPr lang="en-US"/>
        </a:p>
      </dgm:t>
    </dgm:pt>
    <dgm:pt modelId="{ACACE264-A931-4DC6-81AF-9AADB9737CA8}" type="pres">
      <dgm:prSet presAssocID="{EFFFB999-AF62-4C90-9E91-892FE9097BB6}" presName="compNode" presStyleCnt="0"/>
      <dgm:spPr/>
    </dgm:pt>
    <dgm:pt modelId="{4619849E-DB16-4C19-8DF7-BB64A93D4753}" type="pres">
      <dgm:prSet presAssocID="{EFFFB999-AF62-4C90-9E91-892FE9097BB6}" presName="iconBgRect" presStyleLbl="bgShp" presStyleIdx="3" presStyleCnt="6"/>
      <dgm:spPr/>
    </dgm:pt>
    <dgm:pt modelId="{BA3018DF-A15F-45A1-8992-7C97364FC730}" type="pres">
      <dgm:prSet presAssocID="{EFFFB999-AF62-4C90-9E91-892FE9097BB6}" presName="iconRect" presStyleLbl="node1" presStyleIdx="3" presStyleCnt="6"/>
      <dgm:spPr>
        <a:blipFill>
          <a:blip xmlns:r="http://schemas.openxmlformats.org/officeDocument/2006/relationships"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extLst>
        <a:ext uri="{E40237B7-FDA0-4F09-8148-C483321AD2D9}">
          <dgm14:cNvPr xmlns:dgm14="http://schemas.microsoft.com/office/drawing/2010/diagram" id="0" name="" descr="Check List"/>
        </a:ext>
      </dgm:extLst>
    </dgm:pt>
    <dgm:pt modelId="{7865C38C-998E-4A62-AD58-0FDB3399766A}" type="pres">
      <dgm:prSet presAssocID="{EFFFB999-AF62-4C90-9E91-892FE9097BB6}" presName="spaceRect" presStyleCnt="0"/>
      <dgm:spPr/>
    </dgm:pt>
    <dgm:pt modelId="{FE05EAD6-F841-483F-BE2F-95B6ABF6B980}" type="pres">
      <dgm:prSet presAssocID="{EFFFB999-AF62-4C90-9E91-892FE9097BB6}" presName="textRect" presStyleLbl="revTx" presStyleIdx="3" presStyleCnt="6">
        <dgm:presLayoutVars>
          <dgm:chMax val="1"/>
          <dgm:chPref val="1"/>
        </dgm:presLayoutVars>
      </dgm:prSet>
      <dgm:spPr/>
      <dgm:t>
        <a:bodyPr/>
        <a:lstStyle/>
        <a:p>
          <a:endParaRPr lang="en-US"/>
        </a:p>
      </dgm:t>
    </dgm:pt>
    <dgm:pt modelId="{8AAF4A3E-7AED-4E5A-B8EB-48E461C78F64}" type="pres">
      <dgm:prSet presAssocID="{73A7BD1D-44B0-46F9-99A0-C205472A0F11}" presName="sibTrans" presStyleLbl="sibTrans2D1" presStyleIdx="0" presStyleCnt="0"/>
      <dgm:spPr/>
      <dgm:t>
        <a:bodyPr/>
        <a:lstStyle/>
        <a:p>
          <a:endParaRPr lang="en-US"/>
        </a:p>
      </dgm:t>
    </dgm:pt>
    <dgm:pt modelId="{58D6B805-7AF6-48D9-AABD-2985488EF9A0}" type="pres">
      <dgm:prSet presAssocID="{A7D1A778-90EA-4E6C-8CC2-6B524D2558D7}" presName="compNode" presStyleCnt="0"/>
      <dgm:spPr/>
    </dgm:pt>
    <dgm:pt modelId="{B56CF052-50E9-4873-AD25-7C6442317C6B}" type="pres">
      <dgm:prSet presAssocID="{A7D1A778-90EA-4E6C-8CC2-6B524D2558D7}" presName="iconBgRect" presStyleLbl="bgShp" presStyleIdx="4" presStyleCnt="6"/>
      <dgm:spPr/>
    </dgm:pt>
    <dgm:pt modelId="{893CCD47-0AAC-4F32-AB1E-0FBC2FFFF6F6}" type="pres">
      <dgm:prSet presAssocID="{A7D1A778-90EA-4E6C-8CC2-6B524D2558D7}" presName="iconRect" presStyleLbl="node1" presStyleIdx="4" presStyleCnt="6"/>
      <dgm:spPr>
        <a:blipFill>
          <a:blip xmlns:r="http://schemas.openxmlformats.org/officeDocument/2006/relationships" r:embed="rId9" cstate="hq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a:noFill/>
        </a:ln>
      </dgm:spPr>
      <dgm:extLst>
        <a:ext uri="{E40237B7-FDA0-4F09-8148-C483321AD2D9}">
          <dgm14:cNvPr xmlns:dgm14="http://schemas.microsoft.com/office/drawing/2010/diagram" id="0" name="" descr="Pencil"/>
        </a:ext>
      </dgm:extLst>
    </dgm:pt>
    <dgm:pt modelId="{DB6A7BCF-2D9A-4BF5-A6C2-931871E3A518}" type="pres">
      <dgm:prSet presAssocID="{A7D1A778-90EA-4E6C-8CC2-6B524D2558D7}" presName="spaceRect" presStyleCnt="0"/>
      <dgm:spPr/>
    </dgm:pt>
    <dgm:pt modelId="{DF7B9A33-F940-47D4-AED2-F7C0591D036F}" type="pres">
      <dgm:prSet presAssocID="{A7D1A778-90EA-4E6C-8CC2-6B524D2558D7}" presName="textRect" presStyleLbl="revTx" presStyleIdx="4" presStyleCnt="6">
        <dgm:presLayoutVars>
          <dgm:chMax val="1"/>
          <dgm:chPref val="1"/>
        </dgm:presLayoutVars>
      </dgm:prSet>
      <dgm:spPr/>
      <dgm:t>
        <a:bodyPr/>
        <a:lstStyle/>
        <a:p>
          <a:endParaRPr lang="en-US"/>
        </a:p>
      </dgm:t>
    </dgm:pt>
    <dgm:pt modelId="{B10425F8-4FF2-40E8-82F9-60D63A6F53DB}" type="pres">
      <dgm:prSet presAssocID="{CBD263AE-2FA4-4623-B30A-B971802B3372}" presName="sibTrans" presStyleLbl="sibTrans2D1" presStyleIdx="0" presStyleCnt="0"/>
      <dgm:spPr/>
      <dgm:t>
        <a:bodyPr/>
        <a:lstStyle/>
        <a:p>
          <a:endParaRPr lang="en-US"/>
        </a:p>
      </dgm:t>
    </dgm:pt>
    <dgm:pt modelId="{99C15034-A209-4616-A4AC-4DA157D0F493}" type="pres">
      <dgm:prSet presAssocID="{478639FB-0BFE-4D38-9646-F734D8212F22}" presName="compNode" presStyleCnt="0"/>
      <dgm:spPr/>
    </dgm:pt>
    <dgm:pt modelId="{9F448C22-CE86-4CA9-A19B-3EC144AE296A}" type="pres">
      <dgm:prSet presAssocID="{478639FB-0BFE-4D38-9646-F734D8212F22}" presName="iconBgRect" presStyleLbl="bgShp" presStyleIdx="5" presStyleCnt="6"/>
      <dgm:spPr/>
    </dgm:pt>
    <dgm:pt modelId="{6A56DF28-0082-4FE5-9638-7C2A9B080397}" type="pres">
      <dgm:prSet presAssocID="{478639FB-0BFE-4D38-9646-F734D8212F22}" presName="iconRect" presStyleLbl="node1" presStyleIdx="5" presStyleCnt="6"/>
      <dgm:spPr>
        <a:blipFill>
          <a:blip xmlns:r="http://schemas.openxmlformats.org/officeDocument/2006/relationships" r:embed="rId11" cstate="hq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a:blipFill>
        <a:ln>
          <a:noFill/>
        </a:ln>
      </dgm:spPr>
      <dgm:extLst>
        <a:ext uri="{E40237B7-FDA0-4F09-8148-C483321AD2D9}">
          <dgm14:cNvPr xmlns:dgm14="http://schemas.microsoft.com/office/drawing/2010/diagram" id="0" name="" descr="Monthly calendar"/>
        </a:ext>
      </dgm:extLst>
    </dgm:pt>
    <dgm:pt modelId="{70FB99F5-C363-4DBF-9293-E8BF78D7872E}" type="pres">
      <dgm:prSet presAssocID="{478639FB-0BFE-4D38-9646-F734D8212F22}" presName="spaceRect" presStyleCnt="0"/>
      <dgm:spPr/>
    </dgm:pt>
    <dgm:pt modelId="{CA5C9F7C-3485-45AB-A97E-12CE9657B462}" type="pres">
      <dgm:prSet presAssocID="{478639FB-0BFE-4D38-9646-F734D8212F22}" presName="textRect" presStyleLbl="revTx" presStyleIdx="5" presStyleCnt="6" custScaleX="106851">
        <dgm:presLayoutVars>
          <dgm:chMax val="1"/>
          <dgm:chPref val="1"/>
        </dgm:presLayoutVars>
      </dgm:prSet>
      <dgm:spPr/>
      <dgm:t>
        <a:bodyPr/>
        <a:lstStyle/>
        <a:p>
          <a:endParaRPr lang="en-US"/>
        </a:p>
      </dgm:t>
    </dgm:pt>
  </dgm:ptLst>
  <dgm:cxnLst>
    <dgm:cxn modelId="{4EC6EF55-19EE-4BB4-90FA-9A9EAFBD0E55}" type="presOf" srcId="{A7D1A778-90EA-4E6C-8CC2-6B524D2558D7}" destId="{DF7B9A33-F940-47D4-AED2-F7C0591D036F}" srcOrd="0" destOrd="0" presId="urn:microsoft.com/office/officeart/2018/2/layout/IconCircleList"/>
    <dgm:cxn modelId="{A57C587D-00F9-445E-8723-31AB48E10403}" type="presOf" srcId="{CF0E7043-3A6D-4940-9048-5FC7BC058660}" destId="{C54DBA24-B0D2-4248-B871-2C950C3B2609}" srcOrd="0" destOrd="0" presId="urn:microsoft.com/office/officeart/2018/2/layout/IconCircleList"/>
    <dgm:cxn modelId="{0FABB781-9834-477F-BAF9-286C57C654D8}" type="presOf" srcId="{610A711E-A860-497B-BC2A-EB8F946A164B}" destId="{825F30E9-A7DD-4E67-BD44-DDC5054A4349}" srcOrd="0" destOrd="0" presId="urn:microsoft.com/office/officeart/2018/2/layout/IconCircleList"/>
    <dgm:cxn modelId="{C1268217-A0AE-4198-965C-0FD41C64A617}" srcId="{742FEBA5-6AB1-42CC-B6C9-5DBF4121C117}" destId="{AC583641-E378-41BF-AA0F-50E5AEB8B88B}" srcOrd="1" destOrd="0" parTransId="{3BEA9480-C13A-44D8-A3A7-24F68CCF7340}" sibTransId="{719A2250-9ADE-47FB-B182-4BD4B6A976AE}"/>
    <dgm:cxn modelId="{72FB7A35-A30B-46B0-B9D8-5BD47E0788D2}" type="presOf" srcId="{CBD263AE-2FA4-4623-B30A-B971802B3372}" destId="{B10425F8-4FF2-40E8-82F9-60D63A6F53DB}" srcOrd="0" destOrd="0" presId="urn:microsoft.com/office/officeart/2018/2/layout/IconCircleList"/>
    <dgm:cxn modelId="{459337B1-4728-4821-A67F-1273DD9EC979}" type="presOf" srcId="{73A7BD1D-44B0-46F9-99A0-C205472A0F11}" destId="{8AAF4A3E-7AED-4E5A-B8EB-48E461C78F64}" srcOrd="0" destOrd="0" presId="urn:microsoft.com/office/officeart/2018/2/layout/IconCircleList"/>
    <dgm:cxn modelId="{23D2ECDE-33FA-4597-BEFD-3FECD692E312}" type="presOf" srcId="{C97681F0-4B29-4576-8E10-2F31E0814CC1}" destId="{B6512080-7005-4229-8345-4652F6354127}" srcOrd="0" destOrd="0" presId="urn:microsoft.com/office/officeart/2018/2/layout/IconCircleList"/>
    <dgm:cxn modelId="{730A8EE6-A273-49A3-A5A9-7331A8759B12}" type="presOf" srcId="{2AF407CA-5BA3-4171-9A46-E8C7ABB1C264}" destId="{637E19CD-DF97-4D64-8E99-454B8EA8588A}" srcOrd="0" destOrd="0" presId="urn:microsoft.com/office/officeart/2018/2/layout/IconCircleList"/>
    <dgm:cxn modelId="{5FE190EB-816F-402F-AE65-79431A642AD5}" type="presOf" srcId="{EFFFB999-AF62-4C90-9E91-892FE9097BB6}" destId="{FE05EAD6-F841-483F-BE2F-95B6ABF6B980}" srcOrd="0" destOrd="0" presId="urn:microsoft.com/office/officeart/2018/2/layout/IconCircleList"/>
    <dgm:cxn modelId="{D751FC8B-7921-46E7-82C6-7EEBB5933106}" type="presOf" srcId="{742FEBA5-6AB1-42CC-B6C9-5DBF4121C117}" destId="{D51FC8F8-550E-4EC2-AAFA-210FC489BBA0}" srcOrd="0" destOrd="0" presId="urn:microsoft.com/office/officeart/2018/2/layout/IconCircleList"/>
    <dgm:cxn modelId="{16A5B479-6E67-48EA-A07A-D65DC98EDDC9}" type="presOf" srcId="{478639FB-0BFE-4D38-9646-F734D8212F22}" destId="{CA5C9F7C-3485-45AB-A97E-12CE9657B462}" srcOrd="0" destOrd="0" presId="urn:microsoft.com/office/officeart/2018/2/layout/IconCircleList"/>
    <dgm:cxn modelId="{1769714A-9E07-4417-8BAE-C8CA4B5D5F40}" srcId="{742FEBA5-6AB1-42CC-B6C9-5DBF4121C117}" destId="{EFFFB999-AF62-4C90-9E91-892FE9097BB6}" srcOrd="3" destOrd="0" parTransId="{2CDB48E5-0FD0-469F-A690-7D8AA01E3776}" sibTransId="{73A7BD1D-44B0-46F9-99A0-C205472A0F11}"/>
    <dgm:cxn modelId="{3ABE6010-AEEB-4709-AFF9-C55AA9FFFEBC}" type="presOf" srcId="{AC583641-E378-41BF-AA0F-50E5AEB8B88B}" destId="{C9ED526D-C289-48E1-A573-B0AB70DD1DFF}" srcOrd="0" destOrd="0" presId="urn:microsoft.com/office/officeart/2018/2/layout/IconCircleList"/>
    <dgm:cxn modelId="{89772405-1C59-47C5-93E4-FA88256F042F}" srcId="{742FEBA5-6AB1-42CC-B6C9-5DBF4121C117}" destId="{2AF407CA-5BA3-4171-9A46-E8C7ABB1C264}" srcOrd="2" destOrd="0" parTransId="{F1319A30-B65C-46BC-9CD4-337217182CB2}" sibTransId="{610A711E-A860-497B-BC2A-EB8F946A164B}"/>
    <dgm:cxn modelId="{315F5209-3D12-4337-BCED-3795DCAFA963}" srcId="{742FEBA5-6AB1-42CC-B6C9-5DBF4121C117}" destId="{C97681F0-4B29-4576-8E10-2F31E0814CC1}" srcOrd="0" destOrd="0" parTransId="{29D934DD-7FCF-46B3-AF83-7505925DB94B}" sibTransId="{CF0E7043-3A6D-4940-9048-5FC7BC058660}"/>
    <dgm:cxn modelId="{54E0EA90-EECE-4ABE-8ED9-E8FF5898EBAD}" srcId="{742FEBA5-6AB1-42CC-B6C9-5DBF4121C117}" destId="{478639FB-0BFE-4D38-9646-F734D8212F22}" srcOrd="5" destOrd="0" parTransId="{984A994A-A06C-42CE-8AC7-9D4A9D295572}" sibTransId="{9FF7A00D-48D9-4675-9587-0DD02B6DDF2C}"/>
    <dgm:cxn modelId="{BB50F565-857C-4B0D-BBE2-3500B37F4D29}" type="presOf" srcId="{719A2250-9ADE-47FB-B182-4BD4B6A976AE}" destId="{B03D901A-AECF-416D-893C-34CE8DC0E842}" srcOrd="0" destOrd="0" presId="urn:microsoft.com/office/officeart/2018/2/layout/IconCircleList"/>
    <dgm:cxn modelId="{D0E15593-A770-4E9E-B590-CB6672970312}" srcId="{742FEBA5-6AB1-42CC-B6C9-5DBF4121C117}" destId="{A7D1A778-90EA-4E6C-8CC2-6B524D2558D7}" srcOrd="4" destOrd="0" parTransId="{E1729166-F7BD-480D-AA59-469CE6736AE9}" sibTransId="{CBD263AE-2FA4-4623-B30A-B971802B3372}"/>
    <dgm:cxn modelId="{869326BF-1FA4-4369-A3A7-3EDD2BE43C1C}" type="presParOf" srcId="{D51FC8F8-550E-4EC2-AAFA-210FC489BBA0}" destId="{187883FE-1AAB-458A-88E4-03EC2043BE58}" srcOrd="0" destOrd="0" presId="urn:microsoft.com/office/officeart/2018/2/layout/IconCircleList"/>
    <dgm:cxn modelId="{F7078003-4262-44EB-BB47-90B4D4078FD4}" type="presParOf" srcId="{187883FE-1AAB-458A-88E4-03EC2043BE58}" destId="{75DA7725-612C-491A-8960-33574640E8A5}" srcOrd="0" destOrd="0" presId="urn:microsoft.com/office/officeart/2018/2/layout/IconCircleList"/>
    <dgm:cxn modelId="{E91C6603-AD85-4E0E-ACC9-63C6C38DC92D}" type="presParOf" srcId="{75DA7725-612C-491A-8960-33574640E8A5}" destId="{FC1A779B-7A0A-418D-B487-A86D7DFB9FEA}" srcOrd="0" destOrd="0" presId="urn:microsoft.com/office/officeart/2018/2/layout/IconCircleList"/>
    <dgm:cxn modelId="{A8A26E59-DD96-4E96-9599-2FA6BC63F066}" type="presParOf" srcId="{75DA7725-612C-491A-8960-33574640E8A5}" destId="{DE58DB6F-FBAC-432E-9840-C2F1AB46C7D1}" srcOrd="1" destOrd="0" presId="urn:microsoft.com/office/officeart/2018/2/layout/IconCircleList"/>
    <dgm:cxn modelId="{9A6E9ACE-4FAF-43D2-85C5-92B9521F5387}" type="presParOf" srcId="{75DA7725-612C-491A-8960-33574640E8A5}" destId="{14AA38D4-A8E9-45DB-A50A-A5E2D88A4CB5}" srcOrd="2" destOrd="0" presId="urn:microsoft.com/office/officeart/2018/2/layout/IconCircleList"/>
    <dgm:cxn modelId="{7A9D49D1-B21B-4ED2-A700-89C6FEED0D50}" type="presParOf" srcId="{75DA7725-612C-491A-8960-33574640E8A5}" destId="{B6512080-7005-4229-8345-4652F6354127}" srcOrd="3" destOrd="0" presId="urn:microsoft.com/office/officeart/2018/2/layout/IconCircleList"/>
    <dgm:cxn modelId="{1D99ABDA-A549-48E6-BBF6-F761E8890E45}" type="presParOf" srcId="{187883FE-1AAB-458A-88E4-03EC2043BE58}" destId="{C54DBA24-B0D2-4248-B871-2C950C3B2609}" srcOrd="1" destOrd="0" presId="urn:microsoft.com/office/officeart/2018/2/layout/IconCircleList"/>
    <dgm:cxn modelId="{39AA959C-D858-42BC-B011-5C98AA6DFF18}" type="presParOf" srcId="{187883FE-1AAB-458A-88E4-03EC2043BE58}" destId="{68E7C8D9-5ACC-4454-B8E8-C53EBDD257A3}" srcOrd="2" destOrd="0" presId="urn:microsoft.com/office/officeart/2018/2/layout/IconCircleList"/>
    <dgm:cxn modelId="{8967072B-442F-45CE-AD0B-7395891BEE1D}" type="presParOf" srcId="{68E7C8D9-5ACC-4454-B8E8-C53EBDD257A3}" destId="{D11CF9C0-9A22-46B1-A238-25F914359B94}" srcOrd="0" destOrd="0" presId="urn:microsoft.com/office/officeart/2018/2/layout/IconCircleList"/>
    <dgm:cxn modelId="{0EAEA08D-FC76-4369-83BA-8EC941E8441D}" type="presParOf" srcId="{68E7C8D9-5ACC-4454-B8E8-C53EBDD257A3}" destId="{F1F77930-E418-48B9-89D8-0B7934AF2D52}" srcOrd="1" destOrd="0" presId="urn:microsoft.com/office/officeart/2018/2/layout/IconCircleList"/>
    <dgm:cxn modelId="{C0602902-2E32-4049-9473-8311C362D0A6}" type="presParOf" srcId="{68E7C8D9-5ACC-4454-B8E8-C53EBDD257A3}" destId="{BEC5A8EC-5B44-4973-AD4A-169DED78BE1F}" srcOrd="2" destOrd="0" presId="urn:microsoft.com/office/officeart/2018/2/layout/IconCircleList"/>
    <dgm:cxn modelId="{94C3D2F3-AD27-488B-AF47-A80224880BFA}" type="presParOf" srcId="{68E7C8D9-5ACC-4454-B8E8-C53EBDD257A3}" destId="{C9ED526D-C289-48E1-A573-B0AB70DD1DFF}" srcOrd="3" destOrd="0" presId="urn:microsoft.com/office/officeart/2018/2/layout/IconCircleList"/>
    <dgm:cxn modelId="{4BA7A2A1-AA06-49F6-BEF4-35DA13C0D623}" type="presParOf" srcId="{187883FE-1AAB-458A-88E4-03EC2043BE58}" destId="{B03D901A-AECF-416D-893C-34CE8DC0E842}" srcOrd="3" destOrd="0" presId="urn:microsoft.com/office/officeart/2018/2/layout/IconCircleList"/>
    <dgm:cxn modelId="{DA253376-5F1B-44B7-B42D-5D855C7BDAE1}" type="presParOf" srcId="{187883FE-1AAB-458A-88E4-03EC2043BE58}" destId="{5707B509-5BAE-40CE-B63D-3380D59674C7}" srcOrd="4" destOrd="0" presId="urn:microsoft.com/office/officeart/2018/2/layout/IconCircleList"/>
    <dgm:cxn modelId="{751483EB-E579-435E-8A70-722961DC3668}" type="presParOf" srcId="{5707B509-5BAE-40CE-B63D-3380D59674C7}" destId="{DAF2220A-0C7A-4384-A678-03E239DC7BE5}" srcOrd="0" destOrd="0" presId="urn:microsoft.com/office/officeart/2018/2/layout/IconCircleList"/>
    <dgm:cxn modelId="{174BD0CC-70A0-49C9-B03C-E7E3CF4E0AA4}" type="presParOf" srcId="{5707B509-5BAE-40CE-B63D-3380D59674C7}" destId="{F4E7947D-F75D-42A3-BC1D-C6CD0076AC2D}" srcOrd="1" destOrd="0" presId="urn:microsoft.com/office/officeart/2018/2/layout/IconCircleList"/>
    <dgm:cxn modelId="{545D461C-A7C6-4D8A-B652-E357603F1B0C}" type="presParOf" srcId="{5707B509-5BAE-40CE-B63D-3380D59674C7}" destId="{A9A42AD3-5ED0-49AF-906B-441982170C8F}" srcOrd="2" destOrd="0" presId="urn:microsoft.com/office/officeart/2018/2/layout/IconCircleList"/>
    <dgm:cxn modelId="{9F1F568C-564B-4F07-885A-15EF6A118B16}" type="presParOf" srcId="{5707B509-5BAE-40CE-B63D-3380D59674C7}" destId="{637E19CD-DF97-4D64-8E99-454B8EA8588A}" srcOrd="3" destOrd="0" presId="urn:microsoft.com/office/officeart/2018/2/layout/IconCircleList"/>
    <dgm:cxn modelId="{48975A44-886B-4BD9-B1D2-C048221B0735}" type="presParOf" srcId="{187883FE-1AAB-458A-88E4-03EC2043BE58}" destId="{825F30E9-A7DD-4E67-BD44-DDC5054A4349}" srcOrd="5" destOrd="0" presId="urn:microsoft.com/office/officeart/2018/2/layout/IconCircleList"/>
    <dgm:cxn modelId="{B0277EA0-CA0C-47D3-9F7E-567D7895052A}" type="presParOf" srcId="{187883FE-1AAB-458A-88E4-03EC2043BE58}" destId="{ACACE264-A931-4DC6-81AF-9AADB9737CA8}" srcOrd="6" destOrd="0" presId="urn:microsoft.com/office/officeart/2018/2/layout/IconCircleList"/>
    <dgm:cxn modelId="{7865B64F-CB60-47F9-973E-3D3DB1B33866}" type="presParOf" srcId="{ACACE264-A931-4DC6-81AF-9AADB9737CA8}" destId="{4619849E-DB16-4C19-8DF7-BB64A93D4753}" srcOrd="0" destOrd="0" presId="urn:microsoft.com/office/officeart/2018/2/layout/IconCircleList"/>
    <dgm:cxn modelId="{D89F6FBE-9E74-4689-99D9-8D7312E0EFD5}" type="presParOf" srcId="{ACACE264-A931-4DC6-81AF-9AADB9737CA8}" destId="{BA3018DF-A15F-45A1-8992-7C97364FC730}" srcOrd="1" destOrd="0" presId="urn:microsoft.com/office/officeart/2018/2/layout/IconCircleList"/>
    <dgm:cxn modelId="{8859D29E-EEB4-4FFC-AFE8-8236A2F72BED}" type="presParOf" srcId="{ACACE264-A931-4DC6-81AF-9AADB9737CA8}" destId="{7865C38C-998E-4A62-AD58-0FDB3399766A}" srcOrd="2" destOrd="0" presId="urn:microsoft.com/office/officeart/2018/2/layout/IconCircleList"/>
    <dgm:cxn modelId="{D4D75E0D-2B5B-4915-B60D-7FCAC04A4BBC}" type="presParOf" srcId="{ACACE264-A931-4DC6-81AF-9AADB9737CA8}" destId="{FE05EAD6-F841-483F-BE2F-95B6ABF6B980}" srcOrd="3" destOrd="0" presId="urn:microsoft.com/office/officeart/2018/2/layout/IconCircleList"/>
    <dgm:cxn modelId="{50ECBAA6-C7EE-4C9F-841B-3A8339A2D277}" type="presParOf" srcId="{187883FE-1AAB-458A-88E4-03EC2043BE58}" destId="{8AAF4A3E-7AED-4E5A-B8EB-48E461C78F64}" srcOrd="7" destOrd="0" presId="urn:microsoft.com/office/officeart/2018/2/layout/IconCircleList"/>
    <dgm:cxn modelId="{B1222055-0C3B-47F7-85A0-D89B6B1A1EF9}" type="presParOf" srcId="{187883FE-1AAB-458A-88E4-03EC2043BE58}" destId="{58D6B805-7AF6-48D9-AABD-2985488EF9A0}" srcOrd="8" destOrd="0" presId="urn:microsoft.com/office/officeart/2018/2/layout/IconCircleList"/>
    <dgm:cxn modelId="{511243CC-B233-4A65-83F6-CD63A215BCE0}" type="presParOf" srcId="{58D6B805-7AF6-48D9-AABD-2985488EF9A0}" destId="{B56CF052-50E9-4873-AD25-7C6442317C6B}" srcOrd="0" destOrd="0" presId="urn:microsoft.com/office/officeart/2018/2/layout/IconCircleList"/>
    <dgm:cxn modelId="{5AA3B4E7-9ADD-4236-B42E-88DF6868C3FE}" type="presParOf" srcId="{58D6B805-7AF6-48D9-AABD-2985488EF9A0}" destId="{893CCD47-0AAC-4F32-AB1E-0FBC2FFFF6F6}" srcOrd="1" destOrd="0" presId="urn:microsoft.com/office/officeart/2018/2/layout/IconCircleList"/>
    <dgm:cxn modelId="{A1FBB714-AB9E-4A0C-BB17-593DB75D625C}" type="presParOf" srcId="{58D6B805-7AF6-48D9-AABD-2985488EF9A0}" destId="{DB6A7BCF-2D9A-4BF5-A6C2-931871E3A518}" srcOrd="2" destOrd="0" presId="urn:microsoft.com/office/officeart/2018/2/layout/IconCircleList"/>
    <dgm:cxn modelId="{021C48FD-8384-42F1-9AC5-180CC5DA49C4}" type="presParOf" srcId="{58D6B805-7AF6-48D9-AABD-2985488EF9A0}" destId="{DF7B9A33-F940-47D4-AED2-F7C0591D036F}" srcOrd="3" destOrd="0" presId="urn:microsoft.com/office/officeart/2018/2/layout/IconCircleList"/>
    <dgm:cxn modelId="{9058DBA6-59C5-4DB0-84CC-51F613FD5A5A}" type="presParOf" srcId="{187883FE-1AAB-458A-88E4-03EC2043BE58}" destId="{B10425F8-4FF2-40E8-82F9-60D63A6F53DB}" srcOrd="9" destOrd="0" presId="urn:microsoft.com/office/officeart/2018/2/layout/IconCircleList"/>
    <dgm:cxn modelId="{9E303CFD-466E-4C7D-9403-2A21785A88EE}" type="presParOf" srcId="{187883FE-1AAB-458A-88E4-03EC2043BE58}" destId="{99C15034-A209-4616-A4AC-4DA157D0F493}" srcOrd="10" destOrd="0" presId="urn:microsoft.com/office/officeart/2018/2/layout/IconCircleList"/>
    <dgm:cxn modelId="{B4A7E883-47A2-4167-8652-1E15FB8F24B4}" type="presParOf" srcId="{99C15034-A209-4616-A4AC-4DA157D0F493}" destId="{9F448C22-CE86-4CA9-A19B-3EC144AE296A}" srcOrd="0" destOrd="0" presId="urn:microsoft.com/office/officeart/2018/2/layout/IconCircleList"/>
    <dgm:cxn modelId="{72E96C69-5F2B-4BC4-AF7B-09BC9E980275}" type="presParOf" srcId="{99C15034-A209-4616-A4AC-4DA157D0F493}" destId="{6A56DF28-0082-4FE5-9638-7C2A9B080397}" srcOrd="1" destOrd="0" presId="urn:microsoft.com/office/officeart/2018/2/layout/IconCircleList"/>
    <dgm:cxn modelId="{90D8C522-604E-4912-BF25-329EC4C8B99B}" type="presParOf" srcId="{99C15034-A209-4616-A4AC-4DA157D0F493}" destId="{70FB99F5-C363-4DBF-9293-E8BF78D7872E}" srcOrd="2" destOrd="0" presId="urn:microsoft.com/office/officeart/2018/2/layout/IconCircleList"/>
    <dgm:cxn modelId="{73B969B0-6B34-4D20-95FE-57764F4DC741}" type="presParOf" srcId="{99C15034-A209-4616-A4AC-4DA157D0F493}" destId="{CA5C9F7C-3485-45AB-A97E-12CE9657B462}" srcOrd="3" destOrd="0" presId="urn:microsoft.com/office/officeart/2018/2/layout/IconCircle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D641C7E-224A-416B-B601-3FA59019CC6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47AF704-89E2-4D89-9D4F-D70021095EDA}">
      <dgm:prSet/>
      <dgm:spPr>
        <a:solidFill>
          <a:srgbClr val="075C97"/>
        </a:solidFill>
      </dgm:spPr>
      <dgm:t>
        <a:bodyPr/>
        <a:lstStyle/>
        <a:p>
          <a:r>
            <a:rPr lang="en-US" dirty="0"/>
            <a:t>Grant Administrators (</a:t>
          </a:r>
          <a:r>
            <a:rPr lang="en-US" dirty="0" smtClean="0"/>
            <a:t>Departmental, PROs in OSP for COE)</a:t>
          </a:r>
          <a:endParaRPr lang="en-US" dirty="0"/>
        </a:p>
      </dgm:t>
    </dgm:pt>
    <dgm:pt modelId="{260540D8-9CEF-43C5-9702-E67D72B51DB0}" type="parTrans" cxnId="{2D0A6C8F-4D88-43DD-8B02-F259523E62D1}">
      <dgm:prSet/>
      <dgm:spPr/>
      <dgm:t>
        <a:bodyPr/>
        <a:lstStyle/>
        <a:p>
          <a:endParaRPr lang="en-US"/>
        </a:p>
      </dgm:t>
    </dgm:pt>
    <dgm:pt modelId="{591178E4-0108-4BB3-B975-FF5DDB1A3E05}" type="sibTrans" cxnId="{2D0A6C8F-4D88-43DD-8B02-F259523E62D1}">
      <dgm:prSet/>
      <dgm:spPr/>
      <dgm:t>
        <a:bodyPr/>
        <a:lstStyle/>
        <a:p>
          <a:endParaRPr lang="en-US"/>
        </a:p>
      </dgm:t>
    </dgm:pt>
    <dgm:pt modelId="{FB95EA4E-A2E6-4362-8276-BA49D106D6B7}">
      <dgm:prSet/>
      <dgm:spPr/>
      <dgm:t>
        <a:bodyPr/>
        <a:lstStyle/>
        <a:p>
          <a:r>
            <a:rPr lang="en-US"/>
            <a:t>Budgets, Biosketches, RASS, OSP GCO liaison</a:t>
          </a:r>
        </a:p>
      </dgm:t>
    </dgm:pt>
    <dgm:pt modelId="{65EBCF2F-7105-497C-8CBB-6A2D6B3F3D3F}" type="parTrans" cxnId="{4E507C99-B22D-423C-B51A-AE9A3AA1026C}">
      <dgm:prSet/>
      <dgm:spPr/>
      <dgm:t>
        <a:bodyPr/>
        <a:lstStyle/>
        <a:p>
          <a:endParaRPr lang="en-US"/>
        </a:p>
      </dgm:t>
    </dgm:pt>
    <dgm:pt modelId="{5D991F5E-0289-4304-BDBB-1F8B34FE1A00}" type="sibTrans" cxnId="{4E507C99-B22D-423C-B51A-AE9A3AA1026C}">
      <dgm:prSet/>
      <dgm:spPr/>
      <dgm:t>
        <a:bodyPr/>
        <a:lstStyle/>
        <a:p>
          <a:endParaRPr lang="en-US"/>
        </a:p>
      </dgm:t>
    </dgm:pt>
    <dgm:pt modelId="{FEC7535A-C47D-4FAA-BB37-A555EFD4748D}">
      <dgm:prSet/>
      <dgm:spPr>
        <a:solidFill>
          <a:srgbClr val="075C97"/>
        </a:solidFill>
      </dgm:spPr>
      <dgm:t>
        <a:bodyPr/>
        <a:lstStyle/>
        <a:p>
          <a:r>
            <a:rPr lang="en-US"/>
            <a:t>Mentors and Peers</a:t>
          </a:r>
        </a:p>
      </dgm:t>
    </dgm:pt>
    <dgm:pt modelId="{6A11996F-E6B7-4FB0-841B-5F5FB785DABE}" type="parTrans" cxnId="{3094B19B-9ABD-4466-BE23-9C40AA386357}">
      <dgm:prSet/>
      <dgm:spPr/>
      <dgm:t>
        <a:bodyPr/>
        <a:lstStyle/>
        <a:p>
          <a:endParaRPr lang="en-US"/>
        </a:p>
      </dgm:t>
    </dgm:pt>
    <dgm:pt modelId="{9AA166CF-0C04-4FCE-8A7A-929C62C0A6A6}" type="sibTrans" cxnId="{3094B19B-9ABD-4466-BE23-9C40AA386357}">
      <dgm:prSet/>
      <dgm:spPr/>
      <dgm:t>
        <a:bodyPr/>
        <a:lstStyle/>
        <a:p>
          <a:endParaRPr lang="en-US"/>
        </a:p>
      </dgm:t>
    </dgm:pt>
    <dgm:pt modelId="{6CB61480-BE99-4659-9FCD-12387172823A}">
      <dgm:prSet/>
      <dgm:spPr/>
      <dgm:t>
        <a:bodyPr/>
        <a:lstStyle/>
        <a:p>
          <a:r>
            <a:rPr lang="en-US"/>
            <a:t>Critical reviewers of your proposal</a:t>
          </a:r>
        </a:p>
      </dgm:t>
    </dgm:pt>
    <dgm:pt modelId="{6F8F6829-FEAE-44C8-A5CF-D59BA85CBCF8}" type="parTrans" cxnId="{4FA2A228-6194-4EB9-8359-93410F31984F}">
      <dgm:prSet/>
      <dgm:spPr/>
      <dgm:t>
        <a:bodyPr/>
        <a:lstStyle/>
        <a:p>
          <a:endParaRPr lang="en-US"/>
        </a:p>
      </dgm:t>
    </dgm:pt>
    <dgm:pt modelId="{67B4837F-C57B-451F-87E8-B8EE3E9C4A3D}" type="sibTrans" cxnId="{4FA2A228-6194-4EB9-8359-93410F31984F}">
      <dgm:prSet/>
      <dgm:spPr/>
      <dgm:t>
        <a:bodyPr/>
        <a:lstStyle/>
        <a:p>
          <a:endParaRPr lang="en-US"/>
        </a:p>
      </dgm:t>
    </dgm:pt>
    <dgm:pt modelId="{C5F2708D-1106-438A-B238-964B8896E465}">
      <dgm:prSet/>
      <dgm:spPr>
        <a:solidFill>
          <a:srgbClr val="075C97"/>
        </a:solidFill>
      </dgm:spPr>
      <dgm:t>
        <a:bodyPr/>
        <a:lstStyle/>
        <a:p>
          <a:r>
            <a:rPr lang="en-US"/>
            <a:t>Research Development Staff</a:t>
          </a:r>
        </a:p>
      </dgm:t>
    </dgm:pt>
    <dgm:pt modelId="{F03D410C-AB99-4AE2-BEBF-4C600FF9FE5A}" type="parTrans" cxnId="{52174CED-9D24-4EF7-AEB4-D97B431CF482}">
      <dgm:prSet/>
      <dgm:spPr/>
      <dgm:t>
        <a:bodyPr/>
        <a:lstStyle/>
        <a:p>
          <a:endParaRPr lang="en-US"/>
        </a:p>
      </dgm:t>
    </dgm:pt>
    <dgm:pt modelId="{512090F0-FAFD-463B-9790-D77F76F12B39}" type="sibTrans" cxnId="{52174CED-9D24-4EF7-AEB4-D97B431CF482}">
      <dgm:prSet/>
      <dgm:spPr/>
      <dgm:t>
        <a:bodyPr/>
        <a:lstStyle/>
        <a:p>
          <a:endParaRPr lang="en-US"/>
        </a:p>
      </dgm:t>
    </dgm:pt>
    <dgm:pt modelId="{14D8ED92-93E9-4070-9D80-E34FAEEFCA73}">
      <dgm:prSet/>
      <dgm:spPr/>
      <dgm:t>
        <a:bodyPr/>
        <a:lstStyle/>
        <a:p>
          <a:r>
            <a:rPr lang="en-US" dirty="0"/>
            <a:t>Templates, editing, writing, formatting, strategy</a:t>
          </a:r>
        </a:p>
      </dgm:t>
    </dgm:pt>
    <dgm:pt modelId="{350CB893-359A-4403-880E-6CA6DA7114EE}" type="parTrans" cxnId="{E0DC9D52-3F9E-4F55-9DE9-E18E83D3E4A2}">
      <dgm:prSet/>
      <dgm:spPr/>
      <dgm:t>
        <a:bodyPr/>
        <a:lstStyle/>
        <a:p>
          <a:endParaRPr lang="en-US"/>
        </a:p>
      </dgm:t>
    </dgm:pt>
    <dgm:pt modelId="{866BD5A7-6CF2-4791-8656-F8FA64000874}" type="sibTrans" cxnId="{E0DC9D52-3F9E-4F55-9DE9-E18E83D3E4A2}">
      <dgm:prSet/>
      <dgm:spPr/>
      <dgm:t>
        <a:bodyPr/>
        <a:lstStyle/>
        <a:p>
          <a:endParaRPr lang="en-US"/>
        </a:p>
      </dgm:t>
    </dgm:pt>
    <dgm:pt modelId="{56FEBBED-CD70-47AC-B741-EF2BEB65C6D9}">
      <dgm:prSet/>
      <dgm:spPr/>
      <dgm:t>
        <a:bodyPr/>
        <a:lstStyle/>
        <a:p>
          <a:r>
            <a:rPr lang="en-US" dirty="0">
              <a:hlinkClick xmlns:r="http://schemas.openxmlformats.org/officeDocument/2006/relationships" r:id="rId1"/>
            </a:rPr>
            <a:t>OSP Research Development Website</a:t>
          </a:r>
          <a:endParaRPr lang="en-US" dirty="0"/>
        </a:p>
      </dgm:t>
    </dgm:pt>
    <dgm:pt modelId="{A26F0BE0-02DC-4867-992B-E9583A822D07}" type="parTrans" cxnId="{D844EA40-24AA-4C65-A45B-F4CA478CCFFD}">
      <dgm:prSet/>
      <dgm:spPr/>
      <dgm:t>
        <a:bodyPr/>
        <a:lstStyle/>
        <a:p>
          <a:endParaRPr lang="en-US"/>
        </a:p>
      </dgm:t>
    </dgm:pt>
    <dgm:pt modelId="{9671F8BC-5753-435A-B46D-4BB98FBAFCB7}" type="sibTrans" cxnId="{D844EA40-24AA-4C65-A45B-F4CA478CCFFD}">
      <dgm:prSet/>
      <dgm:spPr/>
      <dgm:t>
        <a:bodyPr/>
        <a:lstStyle/>
        <a:p>
          <a:endParaRPr lang="en-US"/>
        </a:p>
      </dgm:t>
    </dgm:pt>
    <dgm:pt modelId="{78F44A4A-971E-446A-8C1F-35428FC9AA19}">
      <dgm:prSet/>
      <dgm:spPr>
        <a:solidFill>
          <a:srgbClr val="075C97"/>
        </a:solidFill>
      </dgm:spPr>
      <dgm:t>
        <a:bodyPr/>
        <a:lstStyle/>
        <a:p>
          <a:r>
            <a:rPr lang="en-US" b="1" u="sng" dirty="0"/>
            <a:t>You</a:t>
          </a:r>
          <a:r>
            <a:rPr lang="en-US" u="sng" dirty="0"/>
            <a:t> </a:t>
          </a:r>
        </a:p>
      </dgm:t>
    </dgm:pt>
    <dgm:pt modelId="{A33EF86F-100E-469C-8C46-ED21E93D6A36}" type="parTrans" cxnId="{CE8E6155-CAB9-464E-A67D-146EC8D425D8}">
      <dgm:prSet/>
      <dgm:spPr/>
      <dgm:t>
        <a:bodyPr/>
        <a:lstStyle/>
        <a:p>
          <a:endParaRPr lang="en-US"/>
        </a:p>
      </dgm:t>
    </dgm:pt>
    <dgm:pt modelId="{D337FDA5-5281-4A1E-86E0-475DF69C39A9}" type="sibTrans" cxnId="{CE8E6155-CAB9-464E-A67D-146EC8D425D8}">
      <dgm:prSet/>
      <dgm:spPr/>
      <dgm:t>
        <a:bodyPr/>
        <a:lstStyle/>
        <a:p>
          <a:endParaRPr lang="en-US"/>
        </a:p>
      </dgm:t>
    </dgm:pt>
    <dgm:pt modelId="{478969E5-8393-4702-A84D-24E7FFF0DAE6}">
      <dgm:prSet/>
      <dgm:spPr/>
      <dgm:t>
        <a:bodyPr/>
        <a:lstStyle/>
        <a:p>
          <a:r>
            <a:rPr lang="en-US"/>
            <a:t>Make contacts with Program Officers before you submit anything to DoD</a:t>
          </a:r>
        </a:p>
      </dgm:t>
    </dgm:pt>
    <dgm:pt modelId="{ED39609F-0EA1-42E1-A845-AA30D4AEFE18}" type="parTrans" cxnId="{FEB244F6-9FF8-44C4-83A4-4389ED622D85}">
      <dgm:prSet/>
      <dgm:spPr/>
      <dgm:t>
        <a:bodyPr/>
        <a:lstStyle/>
        <a:p>
          <a:endParaRPr lang="en-US"/>
        </a:p>
      </dgm:t>
    </dgm:pt>
    <dgm:pt modelId="{245998F6-C25C-454C-BC8E-A4724292F0C2}" type="sibTrans" cxnId="{FEB244F6-9FF8-44C4-83A4-4389ED622D85}">
      <dgm:prSet/>
      <dgm:spPr/>
      <dgm:t>
        <a:bodyPr/>
        <a:lstStyle/>
        <a:p>
          <a:endParaRPr lang="en-US"/>
        </a:p>
      </dgm:t>
    </dgm:pt>
    <dgm:pt modelId="{4F9ED2DB-1D9B-4565-BDD9-1EA6B9423A4C}">
      <dgm:prSet/>
      <dgm:spPr/>
      <dgm:t>
        <a:bodyPr/>
        <a:lstStyle/>
        <a:p>
          <a:r>
            <a:rPr lang="en-US" dirty="0"/>
            <a:t>Review the excellent USC Website for more information on DoD (and other) Funding guides: </a:t>
          </a:r>
          <a:r>
            <a:rPr lang="en-US" dirty="0">
              <a:hlinkClick xmlns:r="http://schemas.openxmlformats.org/officeDocument/2006/relationships" r:id="rId2"/>
            </a:rPr>
            <a:t>https://research.usc.edu/for-investigators/proposal-and-grantwriting/</a:t>
          </a:r>
          <a:r>
            <a:rPr lang="en-US" dirty="0"/>
            <a:t> </a:t>
          </a:r>
        </a:p>
      </dgm:t>
    </dgm:pt>
    <dgm:pt modelId="{BA5ED041-5E2A-49AE-98F9-E3854997AE6C}" type="parTrans" cxnId="{D7FEA06A-9E42-445D-978B-F29E71F92881}">
      <dgm:prSet/>
      <dgm:spPr/>
      <dgm:t>
        <a:bodyPr/>
        <a:lstStyle/>
        <a:p>
          <a:endParaRPr lang="en-US"/>
        </a:p>
      </dgm:t>
    </dgm:pt>
    <dgm:pt modelId="{99723C35-569B-445C-B5DA-20514F10C3F5}" type="sibTrans" cxnId="{D7FEA06A-9E42-445D-978B-F29E71F92881}">
      <dgm:prSet/>
      <dgm:spPr/>
      <dgm:t>
        <a:bodyPr/>
        <a:lstStyle/>
        <a:p>
          <a:endParaRPr lang="en-US"/>
        </a:p>
      </dgm:t>
    </dgm:pt>
    <dgm:pt modelId="{BA7DD6DC-5639-4145-86BE-CF628FC68C5B}" type="pres">
      <dgm:prSet presAssocID="{7D641C7E-224A-416B-B601-3FA59019CC69}" presName="linear" presStyleCnt="0">
        <dgm:presLayoutVars>
          <dgm:animLvl val="lvl"/>
          <dgm:resizeHandles val="exact"/>
        </dgm:presLayoutVars>
      </dgm:prSet>
      <dgm:spPr/>
      <dgm:t>
        <a:bodyPr/>
        <a:lstStyle/>
        <a:p>
          <a:endParaRPr lang="en-US"/>
        </a:p>
      </dgm:t>
    </dgm:pt>
    <dgm:pt modelId="{91AE7270-C183-4CA5-BC91-D46239C421FB}" type="pres">
      <dgm:prSet presAssocID="{D47AF704-89E2-4D89-9D4F-D70021095EDA}" presName="parentText" presStyleLbl="node1" presStyleIdx="0" presStyleCnt="4">
        <dgm:presLayoutVars>
          <dgm:chMax val="0"/>
          <dgm:bulletEnabled val="1"/>
        </dgm:presLayoutVars>
      </dgm:prSet>
      <dgm:spPr/>
      <dgm:t>
        <a:bodyPr/>
        <a:lstStyle/>
        <a:p>
          <a:endParaRPr lang="en-US"/>
        </a:p>
      </dgm:t>
    </dgm:pt>
    <dgm:pt modelId="{5067B6E2-D191-4EC4-8CD0-0831561C3556}" type="pres">
      <dgm:prSet presAssocID="{D47AF704-89E2-4D89-9D4F-D70021095EDA}" presName="childText" presStyleLbl="revTx" presStyleIdx="0" presStyleCnt="4">
        <dgm:presLayoutVars>
          <dgm:bulletEnabled val="1"/>
        </dgm:presLayoutVars>
      </dgm:prSet>
      <dgm:spPr/>
      <dgm:t>
        <a:bodyPr/>
        <a:lstStyle/>
        <a:p>
          <a:endParaRPr lang="en-US"/>
        </a:p>
      </dgm:t>
    </dgm:pt>
    <dgm:pt modelId="{85C2764F-4407-447D-909D-F6C30C27D27A}" type="pres">
      <dgm:prSet presAssocID="{FEC7535A-C47D-4FAA-BB37-A555EFD4748D}" presName="parentText" presStyleLbl="node1" presStyleIdx="1" presStyleCnt="4">
        <dgm:presLayoutVars>
          <dgm:chMax val="0"/>
          <dgm:bulletEnabled val="1"/>
        </dgm:presLayoutVars>
      </dgm:prSet>
      <dgm:spPr/>
      <dgm:t>
        <a:bodyPr/>
        <a:lstStyle/>
        <a:p>
          <a:endParaRPr lang="en-US"/>
        </a:p>
      </dgm:t>
    </dgm:pt>
    <dgm:pt modelId="{BE82FB08-C7A0-4D76-8968-5ABBF4404211}" type="pres">
      <dgm:prSet presAssocID="{FEC7535A-C47D-4FAA-BB37-A555EFD4748D}" presName="childText" presStyleLbl="revTx" presStyleIdx="1" presStyleCnt="4">
        <dgm:presLayoutVars>
          <dgm:bulletEnabled val="1"/>
        </dgm:presLayoutVars>
      </dgm:prSet>
      <dgm:spPr/>
      <dgm:t>
        <a:bodyPr/>
        <a:lstStyle/>
        <a:p>
          <a:endParaRPr lang="en-US"/>
        </a:p>
      </dgm:t>
    </dgm:pt>
    <dgm:pt modelId="{203C26E3-C35F-4B57-A519-4F9BB4197E3D}" type="pres">
      <dgm:prSet presAssocID="{C5F2708D-1106-438A-B238-964B8896E465}" presName="parentText" presStyleLbl="node1" presStyleIdx="2" presStyleCnt="4">
        <dgm:presLayoutVars>
          <dgm:chMax val="0"/>
          <dgm:bulletEnabled val="1"/>
        </dgm:presLayoutVars>
      </dgm:prSet>
      <dgm:spPr/>
      <dgm:t>
        <a:bodyPr/>
        <a:lstStyle/>
        <a:p>
          <a:endParaRPr lang="en-US"/>
        </a:p>
      </dgm:t>
    </dgm:pt>
    <dgm:pt modelId="{B30F3374-81DE-40A4-94C2-CD6E452ED7A9}" type="pres">
      <dgm:prSet presAssocID="{C5F2708D-1106-438A-B238-964B8896E465}" presName="childText" presStyleLbl="revTx" presStyleIdx="2" presStyleCnt="4">
        <dgm:presLayoutVars>
          <dgm:bulletEnabled val="1"/>
        </dgm:presLayoutVars>
      </dgm:prSet>
      <dgm:spPr/>
      <dgm:t>
        <a:bodyPr/>
        <a:lstStyle/>
        <a:p>
          <a:endParaRPr lang="en-US"/>
        </a:p>
      </dgm:t>
    </dgm:pt>
    <dgm:pt modelId="{CC904EBB-27EF-469F-AECF-6D8B5C52FC15}" type="pres">
      <dgm:prSet presAssocID="{78F44A4A-971E-446A-8C1F-35428FC9AA19}" presName="parentText" presStyleLbl="node1" presStyleIdx="3" presStyleCnt="4">
        <dgm:presLayoutVars>
          <dgm:chMax val="0"/>
          <dgm:bulletEnabled val="1"/>
        </dgm:presLayoutVars>
      </dgm:prSet>
      <dgm:spPr/>
      <dgm:t>
        <a:bodyPr/>
        <a:lstStyle/>
        <a:p>
          <a:endParaRPr lang="en-US"/>
        </a:p>
      </dgm:t>
    </dgm:pt>
    <dgm:pt modelId="{05B1B0E8-249E-4595-83B1-C0F0C7546DBA}" type="pres">
      <dgm:prSet presAssocID="{78F44A4A-971E-446A-8C1F-35428FC9AA19}" presName="childText" presStyleLbl="revTx" presStyleIdx="3" presStyleCnt="4">
        <dgm:presLayoutVars>
          <dgm:bulletEnabled val="1"/>
        </dgm:presLayoutVars>
      </dgm:prSet>
      <dgm:spPr/>
      <dgm:t>
        <a:bodyPr/>
        <a:lstStyle/>
        <a:p>
          <a:endParaRPr lang="en-US"/>
        </a:p>
      </dgm:t>
    </dgm:pt>
  </dgm:ptLst>
  <dgm:cxnLst>
    <dgm:cxn modelId="{6F184EDD-FCAC-4593-BE19-C091636AD0E1}" type="presOf" srcId="{78F44A4A-971E-446A-8C1F-35428FC9AA19}" destId="{CC904EBB-27EF-469F-AECF-6D8B5C52FC15}" srcOrd="0" destOrd="0" presId="urn:microsoft.com/office/officeart/2005/8/layout/vList2"/>
    <dgm:cxn modelId="{69BA8CA6-0F17-4F87-80B5-BE41E8824F96}" type="presOf" srcId="{7D641C7E-224A-416B-B601-3FA59019CC69}" destId="{BA7DD6DC-5639-4145-86BE-CF628FC68C5B}" srcOrd="0" destOrd="0" presId="urn:microsoft.com/office/officeart/2005/8/layout/vList2"/>
    <dgm:cxn modelId="{B6EBCAC4-831E-4EC9-8DF5-F5CB0585C8F6}" type="presOf" srcId="{478969E5-8393-4702-A84D-24E7FFF0DAE6}" destId="{05B1B0E8-249E-4595-83B1-C0F0C7546DBA}" srcOrd="0" destOrd="0" presId="urn:microsoft.com/office/officeart/2005/8/layout/vList2"/>
    <dgm:cxn modelId="{3094B19B-9ABD-4466-BE23-9C40AA386357}" srcId="{7D641C7E-224A-416B-B601-3FA59019CC69}" destId="{FEC7535A-C47D-4FAA-BB37-A555EFD4748D}" srcOrd="1" destOrd="0" parTransId="{6A11996F-E6B7-4FB0-841B-5F5FB785DABE}" sibTransId="{9AA166CF-0C04-4FCE-8A7A-929C62C0A6A6}"/>
    <dgm:cxn modelId="{CE8E6155-CAB9-464E-A67D-146EC8D425D8}" srcId="{7D641C7E-224A-416B-B601-3FA59019CC69}" destId="{78F44A4A-971E-446A-8C1F-35428FC9AA19}" srcOrd="3" destOrd="0" parTransId="{A33EF86F-100E-469C-8C46-ED21E93D6A36}" sibTransId="{D337FDA5-5281-4A1E-86E0-475DF69C39A9}"/>
    <dgm:cxn modelId="{E0DC9D52-3F9E-4F55-9DE9-E18E83D3E4A2}" srcId="{C5F2708D-1106-438A-B238-964B8896E465}" destId="{14D8ED92-93E9-4070-9D80-E34FAEEFCA73}" srcOrd="0" destOrd="0" parTransId="{350CB893-359A-4403-880E-6CA6DA7114EE}" sibTransId="{866BD5A7-6CF2-4791-8656-F8FA64000874}"/>
    <dgm:cxn modelId="{3FFF4E5A-625D-4A45-8068-AC983072C2E5}" type="presOf" srcId="{14D8ED92-93E9-4070-9D80-E34FAEEFCA73}" destId="{B30F3374-81DE-40A4-94C2-CD6E452ED7A9}" srcOrd="0" destOrd="0" presId="urn:microsoft.com/office/officeart/2005/8/layout/vList2"/>
    <dgm:cxn modelId="{A00B7117-90FA-4A6A-ACD4-728E209C9A5F}" type="presOf" srcId="{FEC7535A-C47D-4FAA-BB37-A555EFD4748D}" destId="{85C2764F-4407-447D-909D-F6C30C27D27A}" srcOrd="0" destOrd="0" presId="urn:microsoft.com/office/officeart/2005/8/layout/vList2"/>
    <dgm:cxn modelId="{835152B8-0965-4073-AABE-F6AA34422069}" type="presOf" srcId="{56FEBBED-CD70-47AC-B741-EF2BEB65C6D9}" destId="{B30F3374-81DE-40A4-94C2-CD6E452ED7A9}" srcOrd="0" destOrd="1" presId="urn:microsoft.com/office/officeart/2005/8/layout/vList2"/>
    <dgm:cxn modelId="{D7FEA06A-9E42-445D-978B-F29E71F92881}" srcId="{78F44A4A-971E-446A-8C1F-35428FC9AA19}" destId="{4F9ED2DB-1D9B-4565-BDD9-1EA6B9423A4C}" srcOrd="1" destOrd="0" parTransId="{BA5ED041-5E2A-49AE-98F9-E3854997AE6C}" sibTransId="{99723C35-569B-445C-B5DA-20514F10C3F5}"/>
    <dgm:cxn modelId="{6E24E20C-BAE8-4ABF-B815-459BA44DCACF}" type="presOf" srcId="{D47AF704-89E2-4D89-9D4F-D70021095EDA}" destId="{91AE7270-C183-4CA5-BC91-D46239C421FB}" srcOrd="0" destOrd="0" presId="urn:microsoft.com/office/officeart/2005/8/layout/vList2"/>
    <dgm:cxn modelId="{4E507C99-B22D-423C-B51A-AE9A3AA1026C}" srcId="{D47AF704-89E2-4D89-9D4F-D70021095EDA}" destId="{FB95EA4E-A2E6-4362-8276-BA49D106D6B7}" srcOrd="0" destOrd="0" parTransId="{65EBCF2F-7105-497C-8CBB-6A2D6B3F3D3F}" sibTransId="{5D991F5E-0289-4304-BDBB-1F8B34FE1A00}"/>
    <dgm:cxn modelId="{D844EA40-24AA-4C65-A45B-F4CA478CCFFD}" srcId="{C5F2708D-1106-438A-B238-964B8896E465}" destId="{56FEBBED-CD70-47AC-B741-EF2BEB65C6D9}" srcOrd="1" destOrd="0" parTransId="{A26F0BE0-02DC-4867-992B-E9583A822D07}" sibTransId="{9671F8BC-5753-435A-B46D-4BB98FBAFCB7}"/>
    <dgm:cxn modelId="{4FA2A228-6194-4EB9-8359-93410F31984F}" srcId="{FEC7535A-C47D-4FAA-BB37-A555EFD4748D}" destId="{6CB61480-BE99-4659-9FCD-12387172823A}" srcOrd="0" destOrd="0" parTransId="{6F8F6829-FEAE-44C8-A5CF-D59BA85CBCF8}" sibTransId="{67B4837F-C57B-451F-87E8-B8EE3E9C4A3D}"/>
    <dgm:cxn modelId="{0821A8AC-84AA-4D1F-8731-05F7E1118BA5}" type="presOf" srcId="{FB95EA4E-A2E6-4362-8276-BA49D106D6B7}" destId="{5067B6E2-D191-4EC4-8CD0-0831561C3556}" srcOrd="0" destOrd="0" presId="urn:microsoft.com/office/officeart/2005/8/layout/vList2"/>
    <dgm:cxn modelId="{7DBA97F8-1C51-44F6-8E01-0EDD9BEDAC14}" type="presOf" srcId="{C5F2708D-1106-438A-B238-964B8896E465}" destId="{203C26E3-C35F-4B57-A519-4F9BB4197E3D}" srcOrd="0" destOrd="0" presId="urn:microsoft.com/office/officeart/2005/8/layout/vList2"/>
    <dgm:cxn modelId="{52174CED-9D24-4EF7-AEB4-D97B431CF482}" srcId="{7D641C7E-224A-416B-B601-3FA59019CC69}" destId="{C5F2708D-1106-438A-B238-964B8896E465}" srcOrd="2" destOrd="0" parTransId="{F03D410C-AB99-4AE2-BEBF-4C600FF9FE5A}" sibTransId="{512090F0-FAFD-463B-9790-D77F76F12B39}"/>
    <dgm:cxn modelId="{FEB244F6-9FF8-44C4-83A4-4389ED622D85}" srcId="{78F44A4A-971E-446A-8C1F-35428FC9AA19}" destId="{478969E5-8393-4702-A84D-24E7FFF0DAE6}" srcOrd="0" destOrd="0" parTransId="{ED39609F-0EA1-42E1-A845-AA30D4AEFE18}" sibTransId="{245998F6-C25C-454C-BC8E-A4724292F0C2}"/>
    <dgm:cxn modelId="{2D0A6C8F-4D88-43DD-8B02-F259523E62D1}" srcId="{7D641C7E-224A-416B-B601-3FA59019CC69}" destId="{D47AF704-89E2-4D89-9D4F-D70021095EDA}" srcOrd="0" destOrd="0" parTransId="{260540D8-9CEF-43C5-9702-E67D72B51DB0}" sibTransId="{591178E4-0108-4BB3-B975-FF5DDB1A3E05}"/>
    <dgm:cxn modelId="{217A9672-28B2-4DD7-8072-A26920B63733}" type="presOf" srcId="{6CB61480-BE99-4659-9FCD-12387172823A}" destId="{BE82FB08-C7A0-4D76-8968-5ABBF4404211}" srcOrd="0" destOrd="0" presId="urn:microsoft.com/office/officeart/2005/8/layout/vList2"/>
    <dgm:cxn modelId="{D2D037B4-078C-4EBD-9D91-9F8776ED270E}" type="presOf" srcId="{4F9ED2DB-1D9B-4565-BDD9-1EA6B9423A4C}" destId="{05B1B0E8-249E-4595-83B1-C0F0C7546DBA}" srcOrd="0" destOrd="1" presId="urn:microsoft.com/office/officeart/2005/8/layout/vList2"/>
    <dgm:cxn modelId="{377D4EFA-5B5E-43E2-BFFE-4EAFB2CD2A9B}" type="presParOf" srcId="{BA7DD6DC-5639-4145-86BE-CF628FC68C5B}" destId="{91AE7270-C183-4CA5-BC91-D46239C421FB}" srcOrd="0" destOrd="0" presId="urn:microsoft.com/office/officeart/2005/8/layout/vList2"/>
    <dgm:cxn modelId="{9791D568-DE97-423E-AA64-0A70A8611FE3}" type="presParOf" srcId="{BA7DD6DC-5639-4145-86BE-CF628FC68C5B}" destId="{5067B6E2-D191-4EC4-8CD0-0831561C3556}" srcOrd="1" destOrd="0" presId="urn:microsoft.com/office/officeart/2005/8/layout/vList2"/>
    <dgm:cxn modelId="{642479BB-8FDF-465E-8BCC-6ACD6F1D9260}" type="presParOf" srcId="{BA7DD6DC-5639-4145-86BE-CF628FC68C5B}" destId="{85C2764F-4407-447D-909D-F6C30C27D27A}" srcOrd="2" destOrd="0" presId="urn:microsoft.com/office/officeart/2005/8/layout/vList2"/>
    <dgm:cxn modelId="{6CDE050F-F5C1-4FB8-8D16-FF9179805762}" type="presParOf" srcId="{BA7DD6DC-5639-4145-86BE-CF628FC68C5B}" destId="{BE82FB08-C7A0-4D76-8968-5ABBF4404211}" srcOrd="3" destOrd="0" presId="urn:microsoft.com/office/officeart/2005/8/layout/vList2"/>
    <dgm:cxn modelId="{67AED618-63DD-4681-BE15-15C8E91A5CAE}" type="presParOf" srcId="{BA7DD6DC-5639-4145-86BE-CF628FC68C5B}" destId="{203C26E3-C35F-4B57-A519-4F9BB4197E3D}" srcOrd="4" destOrd="0" presId="urn:microsoft.com/office/officeart/2005/8/layout/vList2"/>
    <dgm:cxn modelId="{D86A9F97-85A0-4A41-810F-DC3027BD4CDE}" type="presParOf" srcId="{BA7DD6DC-5639-4145-86BE-CF628FC68C5B}" destId="{B30F3374-81DE-40A4-94C2-CD6E452ED7A9}" srcOrd="5" destOrd="0" presId="urn:microsoft.com/office/officeart/2005/8/layout/vList2"/>
    <dgm:cxn modelId="{6BEC611A-75D3-459E-AA5F-B7561BC0ADAD}" type="presParOf" srcId="{BA7DD6DC-5639-4145-86BE-CF628FC68C5B}" destId="{CC904EBB-27EF-469F-AECF-6D8B5C52FC15}" srcOrd="6" destOrd="0" presId="urn:microsoft.com/office/officeart/2005/8/layout/vList2"/>
    <dgm:cxn modelId="{1067B89A-700D-49FD-9CAC-75F5F74A89E2}" type="presParOf" srcId="{BA7DD6DC-5639-4145-86BE-CF628FC68C5B}" destId="{05B1B0E8-249E-4595-83B1-C0F0C7546DBA}"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20FD2AC-D861-4CAB-8157-5D43819B8D14}" type="doc">
      <dgm:prSet loTypeId="urn:microsoft.com/office/officeart/2018/2/layout/IconCircleList" loCatId="icon" qsTypeId="urn:microsoft.com/office/officeart/2005/8/quickstyle/simple1" qsCatId="simple" csTypeId="urn:microsoft.com/office/officeart/2018/5/colors/Iconchunking_neutralbg_colorful2" csCatId="colorful" phldr="1"/>
      <dgm:spPr/>
      <dgm:t>
        <a:bodyPr/>
        <a:lstStyle/>
        <a:p>
          <a:endParaRPr lang="en-US"/>
        </a:p>
      </dgm:t>
    </dgm:pt>
    <dgm:pt modelId="{1504C09F-96D0-4A26-BEC3-10FD3323CE10}">
      <dgm:prSet/>
      <dgm:spPr/>
      <dgm:t>
        <a:bodyPr/>
        <a:lstStyle/>
        <a:p>
          <a:pPr>
            <a:lnSpc>
              <a:spcPct val="100000"/>
            </a:lnSpc>
          </a:pPr>
          <a:r>
            <a:rPr lang="en-US"/>
            <a:t>Mechanical Sciences (fluid dynamics, solid mechanics, complex dynamics and systems, propulsion and energetics)</a:t>
          </a:r>
          <a:endParaRPr lang="en-US" dirty="0"/>
        </a:p>
      </dgm:t>
    </dgm:pt>
    <dgm:pt modelId="{5274EB62-5D33-4FFC-A400-65952126A644}" type="parTrans" cxnId="{FEB1100A-48AE-4556-9DF1-B76481961DE8}">
      <dgm:prSet/>
      <dgm:spPr/>
      <dgm:t>
        <a:bodyPr/>
        <a:lstStyle/>
        <a:p>
          <a:endParaRPr lang="en-US"/>
        </a:p>
      </dgm:t>
    </dgm:pt>
    <dgm:pt modelId="{5736E73A-4667-42F7-8EC0-2BDE47C212C9}" type="sibTrans" cxnId="{FEB1100A-48AE-4556-9DF1-B76481961DE8}">
      <dgm:prSet/>
      <dgm:spPr/>
      <dgm:t>
        <a:bodyPr/>
        <a:lstStyle/>
        <a:p>
          <a:pPr>
            <a:lnSpc>
              <a:spcPct val="100000"/>
            </a:lnSpc>
          </a:pPr>
          <a:endParaRPr lang="en-US"/>
        </a:p>
      </dgm:t>
    </dgm:pt>
    <dgm:pt modelId="{7255A719-771A-45B8-A2C1-82C6BDF68020}">
      <dgm:prSet/>
      <dgm:spPr/>
      <dgm:t>
        <a:bodyPr/>
        <a:lstStyle/>
        <a:p>
          <a:pPr>
            <a:lnSpc>
              <a:spcPct val="100000"/>
            </a:lnSpc>
          </a:pPr>
          <a:r>
            <a:rPr lang="en-US"/>
            <a:t>Materials Sciences (mechanical behavior, synthesis and processing, physical properties, materials design, earth materials and processes)</a:t>
          </a:r>
        </a:p>
      </dgm:t>
    </dgm:pt>
    <dgm:pt modelId="{29C8625C-2C30-4FA8-B5B9-5E1D38411EC2}" type="parTrans" cxnId="{A628649C-EF76-466E-B7E5-F0FEA0BB45E4}">
      <dgm:prSet/>
      <dgm:spPr/>
      <dgm:t>
        <a:bodyPr/>
        <a:lstStyle/>
        <a:p>
          <a:endParaRPr lang="en-US"/>
        </a:p>
      </dgm:t>
    </dgm:pt>
    <dgm:pt modelId="{41D7E5EE-89DA-4C51-851B-2E4AE6E7DEE3}" type="sibTrans" cxnId="{A628649C-EF76-466E-B7E5-F0FEA0BB45E4}">
      <dgm:prSet/>
      <dgm:spPr/>
      <dgm:t>
        <a:bodyPr/>
        <a:lstStyle/>
        <a:p>
          <a:pPr>
            <a:lnSpc>
              <a:spcPct val="100000"/>
            </a:lnSpc>
          </a:pPr>
          <a:endParaRPr lang="en-US"/>
        </a:p>
      </dgm:t>
    </dgm:pt>
    <dgm:pt modelId="{0810458D-FC34-4F8B-8778-F1289E019C69}">
      <dgm:prSet/>
      <dgm:spPr/>
      <dgm:t>
        <a:bodyPr/>
        <a:lstStyle/>
        <a:p>
          <a:pPr>
            <a:lnSpc>
              <a:spcPct val="100000"/>
            </a:lnSpc>
          </a:pPr>
          <a:r>
            <a:rPr lang="en-US"/>
            <a:t>Electronics (solid-state devices, optoelectronics, electronics sensing, terahertz science and technology, and electromagnetics, microwaves and power)</a:t>
          </a:r>
          <a:endParaRPr lang="en-US" dirty="0"/>
        </a:p>
      </dgm:t>
    </dgm:pt>
    <dgm:pt modelId="{75503FB6-A16C-4CF8-8941-F061CD997BD0}" type="parTrans" cxnId="{E962FF25-B409-40E6-997F-3126730488BC}">
      <dgm:prSet/>
      <dgm:spPr/>
      <dgm:t>
        <a:bodyPr/>
        <a:lstStyle/>
        <a:p>
          <a:endParaRPr lang="en-US"/>
        </a:p>
      </dgm:t>
    </dgm:pt>
    <dgm:pt modelId="{E4E03345-B775-4E00-B557-7C77E5B5DEB5}" type="sibTrans" cxnId="{E962FF25-B409-40E6-997F-3126730488BC}">
      <dgm:prSet/>
      <dgm:spPr/>
      <dgm:t>
        <a:bodyPr/>
        <a:lstStyle/>
        <a:p>
          <a:pPr>
            <a:lnSpc>
              <a:spcPct val="100000"/>
            </a:lnSpc>
          </a:pPr>
          <a:endParaRPr lang="en-US"/>
        </a:p>
      </dgm:t>
    </dgm:pt>
    <dgm:pt modelId="{43222EBB-FC94-4F02-AFB0-BC1CC2B25516}">
      <dgm:prSet/>
      <dgm:spPr/>
      <dgm:t>
        <a:bodyPr/>
        <a:lstStyle/>
        <a:p>
          <a:pPr>
            <a:lnSpc>
              <a:spcPct val="100000"/>
            </a:lnSpc>
          </a:pPr>
          <a:r>
            <a:rPr lang="en-US"/>
            <a:t>Environmental Sciences (atmospheric sciences)</a:t>
          </a:r>
        </a:p>
      </dgm:t>
    </dgm:pt>
    <dgm:pt modelId="{C3636F13-3759-4BAD-B734-730F7D31A1EF}" type="parTrans" cxnId="{2DD3BB50-2F94-4F43-A2AC-2A6A401E3728}">
      <dgm:prSet/>
      <dgm:spPr/>
      <dgm:t>
        <a:bodyPr/>
        <a:lstStyle/>
        <a:p>
          <a:endParaRPr lang="en-US"/>
        </a:p>
      </dgm:t>
    </dgm:pt>
    <dgm:pt modelId="{5DB80B45-3AC7-40A8-8E3B-3EFCCA585D8D}" type="sibTrans" cxnId="{2DD3BB50-2F94-4F43-A2AC-2A6A401E3728}">
      <dgm:prSet/>
      <dgm:spPr/>
      <dgm:t>
        <a:bodyPr/>
        <a:lstStyle/>
        <a:p>
          <a:endParaRPr lang="en-US"/>
        </a:p>
      </dgm:t>
    </dgm:pt>
    <dgm:pt modelId="{94D6796F-CC2D-48F3-AA05-893896489674}" type="pres">
      <dgm:prSet presAssocID="{320FD2AC-D861-4CAB-8157-5D43819B8D14}" presName="root" presStyleCnt="0">
        <dgm:presLayoutVars>
          <dgm:dir/>
          <dgm:resizeHandles val="exact"/>
        </dgm:presLayoutVars>
      </dgm:prSet>
      <dgm:spPr/>
      <dgm:t>
        <a:bodyPr/>
        <a:lstStyle/>
        <a:p>
          <a:endParaRPr lang="en-US"/>
        </a:p>
      </dgm:t>
    </dgm:pt>
    <dgm:pt modelId="{8FE52D35-1F35-49AA-AE41-E8A964232728}" type="pres">
      <dgm:prSet presAssocID="{320FD2AC-D861-4CAB-8157-5D43819B8D14}" presName="container" presStyleCnt="0">
        <dgm:presLayoutVars>
          <dgm:dir/>
          <dgm:resizeHandles val="exact"/>
        </dgm:presLayoutVars>
      </dgm:prSet>
      <dgm:spPr/>
    </dgm:pt>
    <dgm:pt modelId="{1423A89C-D1B1-4BB6-8746-67F4ACA5FA52}" type="pres">
      <dgm:prSet presAssocID="{1504C09F-96D0-4A26-BEC3-10FD3323CE10}" presName="compNode" presStyleCnt="0"/>
      <dgm:spPr/>
    </dgm:pt>
    <dgm:pt modelId="{84B9A37F-79A3-4333-92DA-46CA6A8ACC3B}" type="pres">
      <dgm:prSet presAssocID="{1504C09F-96D0-4A26-BEC3-10FD3323CE10}" presName="iconBgRect" presStyleLbl="bgShp" presStyleIdx="0" presStyleCnt="4"/>
      <dgm:spPr/>
    </dgm:pt>
    <dgm:pt modelId="{E321D73D-AD8E-4AEA-BA78-2E1A1694F2E1}" type="pres">
      <dgm:prSet presAssocID="{1504C09F-96D0-4A26-BEC3-10FD3323CE10}"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en-US"/>
        </a:p>
      </dgm:t>
      <dgm:extLst>
        <a:ext uri="{E40237B7-FDA0-4F09-8148-C483321AD2D9}">
          <dgm14:cNvPr xmlns:dgm14="http://schemas.microsoft.com/office/drawing/2010/diagram" id="0" name="" descr="Astronaut"/>
        </a:ext>
      </dgm:extLst>
    </dgm:pt>
    <dgm:pt modelId="{63CAFB4C-5050-4E62-8654-6ADC7399499A}" type="pres">
      <dgm:prSet presAssocID="{1504C09F-96D0-4A26-BEC3-10FD3323CE10}" presName="spaceRect" presStyleCnt="0"/>
      <dgm:spPr/>
    </dgm:pt>
    <dgm:pt modelId="{CDC0759A-1641-45EC-8A58-8A6AB4B05B6D}" type="pres">
      <dgm:prSet presAssocID="{1504C09F-96D0-4A26-BEC3-10FD3323CE10}" presName="textRect" presStyleLbl="revTx" presStyleIdx="0" presStyleCnt="4">
        <dgm:presLayoutVars>
          <dgm:chMax val="1"/>
          <dgm:chPref val="1"/>
        </dgm:presLayoutVars>
      </dgm:prSet>
      <dgm:spPr/>
      <dgm:t>
        <a:bodyPr/>
        <a:lstStyle/>
        <a:p>
          <a:endParaRPr lang="en-US"/>
        </a:p>
      </dgm:t>
    </dgm:pt>
    <dgm:pt modelId="{248D958C-8B9B-48F7-B913-543F18E9CC63}" type="pres">
      <dgm:prSet presAssocID="{5736E73A-4667-42F7-8EC0-2BDE47C212C9}" presName="sibTrans" presStyleLbl="sibTrans2D1" presStyleIdx="0" presStyleCnt="0"/>
      <dgm:spPr/>
      <dgm:t>
        <a:bodyPr/>
        <a:lstStyle/>
        <a:p>
          <a:endParaRPr lang="en-US"/>
        </a:p>
      </dgm:t>
    </dgm:pt>
    <dgm:pt modelId="{C7499880-E989-496C-827A-4A5C53D27B3E}" type="pres">
      <dgm:prSet presAssocID="{7255A719-771A-45B8-A2C1-82C6BDF68020}" presName="compNode" presStyleCnt="0"/>
      <dgm:spPr/>
    </dgm:pt>
    <dgm:pt modelId="{39500DCA-69F6-4CE2-B2B5-84C41411D54D}" type="pres">
      <dgm:prSet presAssocID="{7255A719-771A-45B8-A2C1-82C6BDF68020}" presName="iconBgRect" presStyleLbl="bgShp" presStyleIdx="1" presStyleCnt="4"/>
      <dgm:spPr/>
    </dgm:pt>
    <dgm:pt modelId="{1494BC6E-E254-4B53-8BDE-4F11881BDAC1}" type="pres">
      <dgm:prSet presAssocID="{7255A719-771A-45B8-A2C1-82C6BDF68020}" presName="iconRect" presStyleLbl="node1" presStyleIdx="1" presStyleCnt="4"/>
      <dgm:spPr>
        <a:blipFill>
          <a:blip xmlns:r="http://schemas.openxmlformats.org/officeDocument/2006/relationships" r:embed="rId3">
            <a:duotone>
              <a:schemeClr val="accent5">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en-US"/>
        </a:p>
      </dgm:t>
      <dgm:extLst>
        <a:ext uri="{E40237B7-FDA0-4F09-8148-C483321AD2D9}">
          <dgm14:cNvPr xmlns:dgm14="http://schemas.microsoft.com/office/drawing/2010/diagram" id="0" name="" descr="Scientist"/>
        </a:ext>
      </dgm:extLst>
    </dgm:pt>
    <dgm:pt modelId="{F9AD7BE9-CD17-41AA-831B-16E7151E467B}" type="pres">
      <dgm:prSet presAssocID="{7255A719-771A-45B8-A2C1-82C6BDF68020}" presName="spaceRect" presStyleCnt="0"/>
      <dgm:spPr/>
    </dgm:pt>
    <dgm:pt modelId="{D447A7EB-DC03-4636-9E30-921031E952A2}" type="pres">
      <dgm:prSet presAssocID="{7255A719-771A-45B8-A2C1-82C6BDF68020}" presName="textRect" presStyleLbl="revTx" presStyleIdx="1" presStyleCnt="4">
        <dgm:presLayoutVars>
          <dgm:chMax val="1"/>
          <dgm:chPref val="1"/>
        </dgm:presLayoutVars>
      </dgm:prSet>
      <dgm:spPr/>
      <dgm:t>
        <a:bodyPr/>
        <a:lstStyle/>
        <a:p>
          <a:endParaRPr lang="en-US"/>
        </a:p>
      </dgm:t>
    </dgm:pt>
    <dgm:pt modelId="{D5CCCF47-1C77-4BF4-AB86-1F64512831D3}" type="pres">
      <dgm:prSet presAssocID="{41D7E5EE-89DA-4C51-851B-2E4AE6E7DEE3}" presName="sibTrans" presStyleLbl="sibTrans2D1" presStyleIdx="0" presStyleCnt="0"/>
      <dgm:spPr/>
      <dgm:t>
        <a:bodyPr/>
        <a:lstStyle/>
        <a:p>
          <a:endParaRPr lang="en-US"/>
        </a:p>
      </dgm:t>
    </dgm:pt>
    <dgm:pt modelId="{3BFEB0AD-95D0-4AE9-B699-948CF88FE782}" type="pres">
      <dgm:prSet presAssocID="{0810458D-FC34-4F8B-8778-F1289E019C69}" presName="compNode" presStyleCnt="0"/>
      <dgm:spPr/>
    </dgm:pt>
    <dgm:pt modelId="{383FDF19-FD87-4ECB-A624-E5BC628CEF71}" type="pres">
      <dgm:prSet presAssocID="{0810458D-FC34-4F8B-8778-F1289E019C69}" presName="iconBgRect" presStyleLbl="bgShp" presStyleIdx="2" presStyleCnt="4"/>
      <dgm:spPr/>
    </dgm:pt>
    <dgm:pt modelId="{9258CA6D-9034-4FB5-9023-7FFDD77C8F12}" type="pres">
      <dgm:prSet presAssocID="{0810458D-FC34-4F8B-8778-F1289E019C69}" presName="iconRect" presStyleLbl="node1" presStyleIdx="2" presStyleCnt="4"/>
      <dgm:spPr>
        <a:blipFill>
          <a:blip xmlns:r="http://schemas.openxmlformats.org/officeDocument/2006/relationships" r:embed="rId5" cstate="hqprint">
            <a:grayscl/>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Processor"/>
        </a:ext>
      </dgm:extLst>
    </dgm:pt>
    <dgm:pt modelId="{E84C9D8B-DDF1-4E22-9E36-8E25DA857F96}" type="pres">
      <dgm:prSet presAssocID="{0810458D-FC34-4F8B-8778-F1289E019C69}" presName="spaceRect" presStyleCnt="0"/>
      <dgm:spPr/>
    </dgm:pt>
    <dgm:pt modelId="{0AF97727-13D0-4FD5-BE85-874D5888B7A5}" type="pres">
      <dgm:prSet presAssocID="{0810458D-FC34-4F8B-8778-F1289E019C69}" presName="textRect" presStyleLbl="revTx" presStyleIdx="2" presStyleCnt="4">
        <dgm:presLayoutVars>
          <dgm:chMax val="1"/>
          <dgm:chPref val="1"/>
        </dgm:presLayoutVars>
      </dgm:prSet>
      <dgm:spPr/>
      <dgm:t>
        <a:bodyPr/>
        <a:lstStyle/>
        <a:p>
          <a:endParaRPr lang="en-US"/>
        </a:p>
      </dgm:t>
    </dgm:pt>
    <dgm:pt modelId="{492FFF62-6FA2-4410-B42E-07B0D1E6D787}" type="pres">
      <dgm:prSet presAssocID="{E4E03345-B775-4E00-B557-7C77E5B5DEB5}" presName="sibTrans" presStyleLbl="sibTrans2D1" presStyleIdx="0" presStyleCnt="0"/>
      <dgm:spPr/>
      <dgm:t>
        <a:bodyPr/>
        <a:lstStyle/>
        <a:p>
          <a:endParaRPr lang="en-US"/>
        </a:p>
      </dgm:t>
    </dgm:pt>
    <dgm:pt modelId="{6E735069-F978-41DD-B4E2-36684829C107}" type="pres">
      <dgm:prSet presAssocID="{43222EBB-FC94-4F02-AFB0-BC1CC2B25516}" presName="compNode" presStyleCnt="0"/>
      <dgm:spPr/>
    </dgm:pt>
    <dgm:pt modelId="{29F7F78A-5452-4324-95AC-F04941C913F4}" type="pres">
      <dgm:prSet presAssocID="{43222EBB-FC94-4F02-AFB0-BC1CC2B25516}" presName="iconBgRect" presStyleLbl="bgShp" presStyleIdx="3" presStyleCnt="4"/>
      <dgm:spPr/>
    </dgm:pt>
    <dgm:pt modelId="{16592A3E-9C9E-4974-A1B3-A3B7B0B21A2D}" type="pres">
      <dgm:prSet presAssocID="{43222EBB-FC94-4F02-AFB0-BC1CC2B25516}" presName="iconRect" presStyleLbl="node1" presStyleIdx="3" presStyleCnt="4"/>
      <dgm:spPr>
        <a:blipFill>
          <a:blip xmlns:r="http://schemas.openxmlformats.org/officeDocument/2006/relationships" r:embed="rId7">
            <a:duotone>
              <a:prstClr val="black"/>
              <a:schemeClr val="accent6">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t>
        <a:bodyPr/>
        <a:lstStyle/>
        <a:p>
          <a:endParaRPr lang="en-US"/>
        </a:p>
      </dgm:t>
      <dgm:extLst>
        <a:ext uri="{E40237B7-FDA0-4F09-8148-C483321AD2D9}">
          <dgm14:cNvPr xmlns:dgm14="http://schemas.microsoft.com/office/drawing/2010/diagram" id="0" name="" descr="Sustainability"/>
        </a:ext>
      </dgm:extLst>
    </dgm:pt>
    <dgm:pt modelId="{45FB5AE1-2819-4B71-901C-2448ABEF693C}" type="pres">
      <dgm:prSet presAssocID="{43222EBB-FC94-4F02-AFB0-BC1CC2B25516}" presName="spaceRect" presStyleCnt="0"/>
      <dgm:spPr/>
    </dgm:pt>
    <dgm:pt modelId="{F290E1F8-2E32-4AFD-A9F3-E8DA4386B461}" type="pres">
      <dgm:prSet presAssocID="{43222EBB-FC94-4F02-AFB0-BC1CC2B25516}" presName="textRect" presStyleLbl="revTx" presStyleIdx="3" presStyleCnt="4">
        <dgm:presLayoutVars>
          <dgm:chMax val="1"/>
          <dgm:chPref val="1"/>
        </dgm:presLayoutVars>
      </dgm:prSet>
      <dgm:spPr/>
      <dgm:t>
        <a:bodyPr/>
        <a:lstStyle/>
        <a:p>
          <a:endParaRPr lang="en-US"/>
        </a:p>
      </dgm:t>
    </dgm:pt>
  </dgm:ptLst>
  <dgm:cxnLst>
    <dgm:cxn modelId="{C9972335-F41E-4457-AC99-7FF9B1C759B0}" type="presOf" srcId="{41D7E5EE-89DA-4C51-851B-2E4AE6E7DEE3}" destId="{D5CCCF47-1C77-4BF4-AB86-1F64512831D3}" srcOrd="0" destOrd="0" presId="urn:microsoft.com/office/officeart/2018/2/layout/IconCircleList"/>
    <dgm:cxn modelId="{A3AEAF9A-C955-4A4E-9353-4733A294E7B0}" type="presOf" srcId="{5736E73A-4667-42F7-8EC0-2BDE47C212C9}" destId="{248D958C-8B9B-48F7-B913-543F18E9CC63}" srcOrd="0" destOrd="0" presId="urn:microsoft.com/office/officeart/2018/2/layout/IconCircleList"/>
    <dgm:cxn modelId="{2DD3BB50-2F94-4F43-A2AC-2A6A401E3728}" srcId="{320FD2AC-D861-4CAB-8157-5D43819B8D14}" destId="{43222EBB-FC94-4F02-AFB0-BC1CC2B25516}" srcOrd="3" destOrd="0" parTransId="{C3636F13-3759-4BAD-B734-730F7D31A1EF}" sibTransId="{5DB80B45-3AC7-40A8-8E3B-3EFCCA585D8D}"/>
    <dgm:cxn modelId="{2FAD2CDC-4169-4A53-89E0-90ED502ECA6E}" type="presOf" srcId="{0810458D-FC34-4F8B-8778-F1289E019C69}" destId="{0AF97727-13D0-4FD5-BE85-874D5888B7A5}" srcOrd="0" destOrd="0" presId="urn:microsoft.com/office/officeart/2018/2/layout/IconCircleList"/>
    <dgm:cxn modelId="{E4B63D77-9542-487D-9969-0577BFA894DB}" type="presOf" srcId="{1504C09F-96D0-4A26-BEC3-10FD3323CE10}" destId="{CDC0759A-1641-45EC-8A58-8A6AB4B05B6D}" srcOrd="0" destOrd="0" presId="urn:microsoft.com/office/officeart/2018/2/layout/IconCircleList"/>
    <dgm:cxn modelId="{744DE9D1-1676-4318-B624-9B873DDA70FB}" type="presOf" srcId="{320FD2AC-D861-4CAB-8157-5D43819B8D14}" destId="{94D6796F-CC2D-48F3-AA05-893896489674}" srcOrd="0" destOrd="0" presId="urn:microsoft.com/office/officeart/2018/2/layout/IconCircleList"/>
    <dgm:cxn modelId="{3CE0547C-0A7B-448A-B641-600F60686BAF}" type="presOf" srcId="{43222EBB-FC94-4F02-AFB0-BC1CC2B25516}" destId="{F290E1F8-2E32-4AFD-A9F3-E8DA4386B461}" srcOrd="0" destOrd="0" presId="urn:microsoft.com/office/officeart/2018/2/layout/IconCircleList"/>
    <dgm:cxn modelId="{FEB1100A-48AE-4556-9DF1-B76481961DE8}" srcId="{320FD2AC-D861-4CAB-8157-5D43819B8D14}" destId="{1504C09F-96D0-4A26-BEC3-10FD3323CE10}" srcOrd="0" destOrd="0" parTransId="{5274EB62-5D33-4FFC-A400-65952126A644}" sibTransId="{5736E73A-4667-42F7-8EC0-2BDE47C212C9}"/>
    <dgm:cxn modelId="{E962FF25-B409-40E6-997F-3126730488BC}" srcId="{320FD2AC-D861-4CAB-8157-5D43819B8D14}" destId="{0810458D-FC34-4F8B-8778-F1289E019C69}" srcOrd="2" destOrd="0" parTransId="{75503FB6-A16C-4CF8-8941-F061CD997BD0}" sibTransId="{E4E03345-B775-4E00-B557-7C77E5B5DEB5}"/>
    <dgm:cxn modelId="{A628649C-EF76-466E-B7E5-F0FEA0BB45E4}" srcId="{320FD2AC-D861-4CAB-8157-5D43819B8D14}" destId="{7255A719-771A-45B8-A2C1-82C6BDF68020}" srcOrd="1" destOrd="0" parTransId="{29C8625C-2C30-4FA8-B5B9-5E1D38411EC2}" sibTransId="{41D7E5EE-89DA-4C51-851B-2E4AE6E7DEE3}"/>
    <dgm:cxn modelId="{6C8CA111-8188-411F-A311-F32B7C5F2087}" type="presOf" srcId="{E4E03345-B775-4E00-B557-7C77E5B5DEB5}" destId="{492FFF62-6FA2-4410-B42E-07B0D1E6D787}" srcOrd="0" destOrd="0" presId="urn:microsoft.com/office/officeart/2018/2/layout/IconCircleList"/>
    <dgm:cxn modelId="{3005C3C0-D733-4BD4-9641-24758D273487}" type="presOf" srcId="{7255A719-771A-45B8-A2C1-82C6BDF68020}" destId="{D447A7EB-DC03-4636-9E30-921031E952A2}" srcOrd="0" destOrd="0" presId="urn:microsoft.com/office/officeart/2018/2/layout/IconCircleList"/>
    <dgm:cxn modelId="{60178104-3CAB-4EC8-87C5-D6E1A95F9490}" type="presParOf" srcId="{94D6796F-CC2D-48F3-AA05-893896489674}" destId="{8FE52D35-1F35-49AA-AE41-E8A964232728}" srcOrd="0" destOrd="0" presId="urn:microsoft.com/office/officeart/2018/2/layout/IconCircleList"/>
    <dgm:cxn modelId="{B0BFA6C9-8FB5-4E4C-A34B-58FFEE9A4B1A}" type="presParOf" srcId="{8FE52D35-1F35-49AA-AE41-E8A964232728}" destId="{1423A89C-D1B1-4BB6-8746-67F4ACA5FA52}" srcOrd="0" destOrd="0" presId="urn:microsoft.com/office/officeart/2018/2/layout/IconCircleList"/>
    <dgm:cxn modelId="{E0FE358B-A987-4E24-B121-7A5FFD0FF343}" type="presParOf" srcId="{1423A89C-D1B1-4BB6-8746-67F4ACA5FA52}" destId="{84B9A37F-79A3-4333-92DA-46CA6A8ACC3B}" srcOrd="0" destOrd="0" presId="urn:microsoft.com/office/officeart/2018/2/layout/IconCircleList"/>
    <dgm:cxn modelId="{3630C9CB-210B-498E-B7D8-293651F8A3E1}" type="presParOf" srcId="{1423A89C-D1B1-4BB6-8746-67F4ACA5FA52}" destId="{E321D73D-AD8E-4AEA-BA78-2E1A1694F2E1}" srcOrd="1" destOrd="0" presId="urn:microsoft.com/office/officeart/2018/2/layout/IconCircleList"/>
    <dgm:cxn modelId="{6AECBA97-F89E-4C08-A489-5D2FDFC9CF94}" type="presParOf" srcId="{1423A89C-D1B1-4BB6-8746-67F4ACA5FA52}" destId="{63CAFB4C-5050-4E62-8654-6ADC7399499A}" srcOrd="2" destOrd="0" presId="urn:microsoft.com/office/officeart/2018/2/layout/IconCircleList"/>
    <dgm:cxn modelId="{D1033816-94EB-4BF5-B941-25521DC93C79}" type="presParOf" srcId="{1423A89C-D1B1-4BB6-8746-67F4ACA5FA52}" destId="{CDC0759A-1641-45EC-8A58-8A6AB4B05B6D}" srcOrd="3" destOrd="0" presId="urn:microsoft.com/office/officeart/2018/2/layout/IconCircleList"/>
    <dgm:cxn modelId="{02ABDDAC-ECDC-4453-8461-D904E85B4BC7}" type="presParOf" srcId="{8FE52D35-1F35-49AA-AE41-E8A964232728}" destId="{248D958C-8B9B-48F7-B913-543F18E9CC63}" srcOrd="1" destOrd="0" presId="urn:microsoft.com/office/officeart/2018/2/layout/IconCircleList"/>
    <dgm:cxn modelId="{61770FD7-B811-40CC-9CB9-70A655883797}" type="presParOf" srcId="{8FE52D35-1F35-49AA-AE41-E8A964232728}" destId="{C7499880-E989-496C-827A-4A5C53D27B3E}" srcOrd="2" destOrd="0" presId="urn:microsoft.com/office/officeart/2018/2/layout/IconCircleList"/>
    <dgm:cxn modelId="{43B45DBF-C54A-49DC-825E-F62B65ACE581}" type="presParOf" srcId="{C7499880-E989-496C-827A-4A5C53D27B3E}" destId="{39500DCA-69F6-4CE2-B2B5-84C41411D54D}" srcOrd="0" destOrd="0" presId="urn:microsoft.com/office/officeart/2018/2/layout/IconCircleList"/>
    <dgm:cxn modelId="{1992F740-E0BD-40CC-B0D4-25F1A815477E}" type="presParOf" srcId="{C7499880-E989-496C-827A-4A5C53D27B3E}" destId="{1494BC6E-E254-4B53-8BDE-4F11881BDAC1}" srcOrd="1" destOrd="0" presId="urn:microsoft.com/office/officeart/2018/2/layout/IconCircleList"/>
    <dgm:cxn modelId="{6D4BAE81-D35E-45CE-98D9-5F7328AA28A8}" type="presParOf" srcId="{C7499880-E989-496C-827A-4A5C53D27B3E}" destId="{F9AD7BE9-CD17-41AA-831B-16E7151E467B}" srcOrd="2" destOrd="0" presId="urn:microsoft.com/office/officeart/2018/2/layout/IconCircleList"/>
    <dgm:cxn modelId="{308E950A-19DD-4F3C-B5F2-5C2C8BAD94CC}" type="presParOf" srcId="{C7499880-E989-496C-827A-4A5C53D27B3E}" destId="{D447A7EB-DC03-4636-9E30-921031E952A2}" srcOrd="3" destOrd="0" presId="urn:microsoft.com/office/officeart/2018/2/layout/IconCircleList"/>
    <dgm:cxn modelId="{5E19C641-AC94-46B7-B6C6-FE518CDD6F04}" type="presParOf" srcId="{8FE52D35-1F35-49AA-AE41-E8A964232728}" destId="{D5CCCF47-1C77-4BF4-AB86-1F64512831D3}" srcOrd="3" destOrd="0" presId="urn:microsoft.com/office/officeart/2018/2/layout/IconCircleList"/>
    <dgm:cxn modelId="{55227E6A-389C-4FC3-AC3E-EDE667B6DE9B}" type="presParOf" srcId="{8FE52D35-1F35-49AA-AE41-E8A964232728}" destId="{3BFEB0AD-95D0-4AE9-B699-948CF88FE782}" srcOrd="4" destOrd="0" presId="urn:microsoft.com/office/officeart/2018/2/layout/IconCircleList"/>
    <dgm:cxn modelId="{11F5F65E-1419-4AFA-89F8-73B9188EDBB8}" type="presParOf" srcId="{3BFEB0AD-95D0-4AE9-B699-948CF88FE782}" destId="{383FDF19-FD87-4ECB-A624-E5BC628CEF71}" srcOrd="0" destOrd="0" presId="urn:microsoft.com/office/officeart/2018/2/layout/IconCircleList"/>
    <dgm:cxn modelId="{C777A2A7-B158-4459-8CD7-28B04BA28244}" type="presParOf" srcId="{3BFEB0AD-95D0-4AE9-B699-948CF88FE782}" destId="{9258CA6D-9034-4FB5-9023-7FFDD77C8F12}" srcOrd="1" destOrd="0" presId="urn:microsoft.com/office/officeart/2018/2/layout/IconCircleList"/>
    <dgm:cxn modelId="{83E81580-62A2-4AF2-8168-F1E8A7CD8EDB}" type="presParOf" srcId="{3BFEB0AD-95D0-4AE9-B699-948CF88FE782}" destId="{E84C9D8B-DDF1-4E22-9E36-8E25DA857F96}" srcOrd="2" destOrd="0" presId="urn:microsoft.com/office/officeart/2018/2/layout/IconCircleList"/>
    <dgm:cxn modelId="{8E86D7B6-D9F4-45E4-ACBE-4EF2117E31DB}" type="presParOf" srcId="{3BFEB0AD-95D0-4AE9-B699-948CF88FE782}" destId="{0AF97727-13D0-4FD5-BE85-874D5888B7A5}" srcOrd="3" destOrd="0" presId="urn:microsoft.com/office/officeart/2018/2/layout/IconCircleList"/>
    <dgm:cxn modelId="{7942E9AE-B9B6-44E1-BFF1-81537B4BFB49}" type="presParOf" srcId="{8FE52D35-1F35-49AA-AE41-E8A964232728}" destId="{492FFF62-6FA2-4410-B42E-07B0D1E6D787}" srcOrd="5" destOrd="0" presId="urn:microsoft.com/office/officeart/2018/2/layout/IconCircleList"/>
    <dgm:cxn modelId="{275DE429-21F5-4F18-B98D-635CFF1B157D}" type="presParOf" srcId="{8FE52D35-1F35-49AA-AE41-E8A964232728}" destId="{6E735069-F978-41DD-B4E2-36684829C107}" srcOrd="6" destOrd="0" presId="urn:microsoft.com/office/officeart/2018/2/layout/IconCircleList"/>
    <dgm:cxn modelId="{47FC5CA2-ADCA-42B0-84AC-F67E3E83107E}" type="presParOf" srcId="{6E735069-F978-41DD-B4E2-36684829C107}" destId="{29F7F78A-5452-4324-95AC-F04941C913F4}" srcOrd="0" destOrd="0" presId="urn:microsoft.com/office/officeart/2018/2/layout/IconCircleList"/>
    <dgm:cxn modelId="{64EADD69-46B6-41D8-9468-2FB74E85AF1A}" type="presParOf" srcId="{6E735069-F978-41DD-B4E2-36684829C107}" destId="{16592A3E-9C9E-4974-A1B3-A3B7B0B21A2D}" srcOrd="1" destOrd="0" presId="urn:microsoft.com/office/officeart/2018/2/layout/IconCircleList"/>
    <dgm:cxn modelId="{46C46880-1E74-49E8-A134-4C5BC9A5B3AE}" type="presParOf" srcId="{6E735069-F978-41DD-B4E2-36684829C107}" destId="{45FB5AE1-2819-4B71-901C-2448ABEF693C}" srcOrd="2" destOrd="0" presId="urn:microsoft.com/office/officeart/2018/2/layout/IconCircleList"/>
    <dgm:cxn modelId="{928F1320-B3B9-4C05-8CC3-06209A9600C8}" type="presParOf" srcId="{6E735069-F978-41DD-B4E2-36684829C107}" destId="{F290E1F8-2E32-4AFD-A9F3-E8DA4386B461}"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AF35FF5-B9A7-42E1-8207-A9494CAAE882}" type="doc">
      <dgm:prSet loTypeId="urn:microsoft.com/office/officeart/2018/2/layout/IconLabelList" loCatId="icon" qsTypeId="urn:microsoft.com/office/officeart/2005/8/quickstyle/simple1" qsCatId="simple" csTypeId="urn:microsoft.com/office/officeart/2018/5/colors/Iconchunking_neutralbg_colorful5" csCatId="colorful" phldr="1"/>
      <dgm:spPr/>
      <dgm:t>
        <a:bodyPr/>
        <a:lstStyle/>
        <a:p>
          <a:endParaRPr lang="en-US"/>
        </a:p>
      </dgm:t>
    </dgm:pt>
    <dgm:pt modelId="{CF5FEDD5-C5CA-42F0-9059-79E258A77D0A}">
      <dgm:prSet custT="1"/>
      <dgm:spPr/>
      <dgm:t>
        <a:bodyPr/>
        <a:lstStyle/>
        <a:p>
          <a:pPr>
            <a:lnSpc>
              <a:spcPct val="100000"/>
            </a:lnSpc>
          </a:pPr>
          <a:r>
            <a:rPr lang="en-US" sz="1400" dirty="0"/>
            <a:t>Computing Sciences (computational architectures and visualization, information and software assurance, and information processing and fusion)</a:t>
          </a:r>
        </a:p>
      </dgm:t>
    </dgm:pt>
    <dgm:pt modelId="{00FA17C1-8092-49B3-8D81-66068CF82DEE}" type="parTrans" cxnId="{5BDD8DED-D50E-4233-9232-DB3B1A587EC2}">
      <dgm:prSet/>
      <dgm:spPr/>
      <dgm:t>
        <a:bodyPr/>
        <a:lstStyle/>
        <a:p>
          <a:endParaRPr lang="en-US"/>
        </a:p>
      </dgm:t>
    </dgm:pt>
    <dgm:pt modelId="{27E4D71D-607A-4EB8-8E3C-3E5EA0070FDE}" type="sibTrans" cxnId="{5BDD8DED-D50E-4233-9232-DB3B1A587EC2}">
      <dgm:prSet/>
      <dgm:spPr/>
      <dgm:t>
        <a:bodyPr/>
        <a:lstStyle/>
        <a:p>
          <a:endParaRPr lang="en-US"/>
        </a:p>
      </dgm:t>
    </dgm:pt>
    <dgm:pt modelId="{37187F99-A2D6-4C17-8686-2BA9F66C0976}">
      <dgm:prSet/>
      <dgm:spPr/>
      <dgm:t>
        <a:bodyPr/>
        <a:lstStyle/>
        <a:p>
          <a:pPr>
            <a:lnSpc>
              <a:spcPct val="100000"/>
            </a:lnSpc>
          </a:pPr>
          <a:r>
            <a:rPr lang="en-US" dirty="0"/>
            <a:t>Mathematical Sciences (Probability and Statistics, Modeling of Complex Systems, Numerical Analysis, Biomathematics)</a:t>
          </a:r>
        </a:p>
      </dgm:t>
    </dgm:pt>
    <dgm:pt modelId="{617F453A-9721-487C-88F4-434B3E4CD3B3}" type="parTrans" cxnId="{F5182EC6-F1DB-49CA-A27E-26B4CA2C2D46}">
      <dgm:prSet/>
      <dgm:spPr/>
      <dgm:t>
        <a:bodyPr/>
        <a:lstStyle/>
        <a:p>
          <a:endParaRPr lang="en-US"/>
        </a:p>
      </dgm:t>
    </dgm:pt>
    <dgm:pt modelId="{5C740C91-ED43-443C-B8C4-740689625224}" type="sibTrans" cxnId="{F5182EC6-F1DB-49CA-A27E-26B4CA2C2D46}">
      <dgm:prSet/>
      <dgm:spPr/>
      <dgm:t>
        <a:bodyPr/>
        <a:lstStyle/>
        <a:p>
          <a:endParaRPr lang="en-US"/>
        </a:p>
      </dgm:t>
    </dgm:pt>
    <dgm:pt modelId="{6DC882FC-AD14-407C-8FE1-D208524CB620}">
      <dgm:prSet/>
      <dgm:spPr/>
      <dgm:t>
        <a:bodyPr/>
        <a:lstStyle/>
        <a:p>
          <a:pPr>
            <a:lnSpc>
              <a:spcPct val="100000"/>
            </a:lnSpc>
          </a:pPr>
          <a:r>
            <a:rPr lang="en-US"/>
            <a:t>Network Sciences (communications and human networks, intelligent networks, multi-agent network control, and social and cognitive networks)</a:t>
          </a:r>
        </a:p>
      </dgm:t>
    </dgm:pt>
    <dgm:pt modelId="{4FAAE094-475E-4375-AA32-E9CABE0C3FF4}" type="parTrans" cxnId="{2AF81D04-0713-4882-BBB5-B22F138A0897}">
      <dgm:prSet/>
      <dgm:spPr/>
      <dgm:t>
        <a:bodyPr/>
        <a:lstStyle/>
        <a:p>
          <a:endParaRPr lang="en-US"/>
        </a:p>
      </dgm:t>
    </dgm:pt>
    <dgm:pt modelId="{08A003DA-0A19-432B-88D5-FE7C4931B70C}" type="sibTrans" cxnId="{2AF81D04-0713-4882-BBB5-B22F138A0897}">
      <dgm:prSet/>
      <dgm:spPr/>
      <dgm:t>
        <a:bodyPr/>
        <a:lstStyle/>
        <a:p>
          <a:endParaRPr lang="en-US"/>
        </a:p>
      </dgm:t>
    </dgm:pt>
    <dgm:pt modelId="{F9C3E180-F54B-4BA3-9724-27803A058FAB}" type="pres">
      <dgm:prSet presAssocID="{8AF35FF5-B9A7-42E1-8207-A9494CAAE882}" presName="root" presStyleCnt="0">
        <dgm:presLayoutVars>
          <dgm:dir/>
          <dgm:resizeHandles val="exact"/>
        </dgm:presLayoutVars>
      </dgm:prSet>
      <dgm:spPr/>
      <dgm:t>
        <a:bodyPr/>
        <a:lstStyle/>
        <a:p>
          <a:endParaRPr lang="en-US"/>
        </a:p>
      </dgm:t>
    </dgm:pt>
    <dgm:pt modelId="{BB5E09A5-C8B2-4409-9704-D3FDC92619EC}" type="pres">
      <dgm:prSet presAssocID="{CF5FEDD5-C5CA-42F0-9059-79E258A77D0A}" presName="compNode" presStyleCnt="0"/>
      <dgm:spPr/>
    </dgm:pt>
    <dgm:pt modelId="{E1BF8B68-3972-4855-A090-42F611E2268D}" type="pres">
      <dgm:prSet presAssocID="{CF5FEDD5-C5CA-42F0-9059-79E258A77D0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Server"/>
        </a:ext>
      </dgm:extLst>
    </dgm:pt>
    <dgm:pt modelId="{9F4EF2E9-720B-4946-8900-12B733B0CE43}" type="pres">
      <dgm:prSet presAssocID="{CF5FEDD5-C5CA-42F0-9059-79E258A77D0A}" presName="spaceRect" presStyleCnt="0"/>
      <dgm:spPr/>
    </dgm:pt>
    <dgm:pt modelId="{C2F0A4D9-2315-4016-95A2-7C2B69BBB28C}" type="pres">
      <dgm:prSet presAssocID="{CF5FEDD5-C5CA-42F0-9059-79E258A77D0A}" presName="textRect" presStyleLbl="revTx" presStyleIdx="0" presStyleCnt="3">
        <dgm:presLayoutVars>
          <dgm:chMax val="1"/>
          <dgm:chPref val="1"/>
        </dgm:presLayoutVars>
      </dgm:prSet>
      <dgm:spPr/>
      <dgm:t>
        <a:bodyPr/>
        <a:lstStyle/>
        <a:p>
          <a:endParaRPr lang="en-US"/>
        </a:p>
      </dgm:t>
    </dgm:pt>
    <dgm:pt modelId="{7CD5ACA1-CB6C-41E7-A52F-2492AE47D345}" type="pres">
      <dgm:prSet presAssocID="{27E4D71D-607A-4EB8-8E3C-3E5EA0070FDE}" presName="sibTrans" presStyleCnt="0"/>
      <dgm:spPr/>
    </dgm:pt>
    <dgm:pt modelId="{1F3C577C-D55C-46F6-9B4D-27BAA3FF0B62}" type="pres">
      <dgm:prSet presAssocID="{37187F99-A2D6-4C17-8686-2BA9F66C0976}" presName="compNode" presStyleCnt="0"/>
      <dgm:spPr/>
    </dgm:pt>
    <dgm:pt modelId="{9D6DB7D8-7742-44E4-9353-196442513116}" type="pres">
      <dgm:prSet presAssocID="{37187F99-A2D6-4C17-8686-2BA9F66C0976}"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Dice"/>
        </a:ext>
      </dgm:extLst>
    </dgm:pt>
    <dgm:pt modelId="{F35F870A-D8EE-4790-940A-8927BD9BFBC6}" type="pres">
      <dgm:prSet presAssocID="{37187F99-A2D6-4C17-8686-2BA9F66C0976}" presName="spaceRect" presStyleCnt="0"/>
      <dgm:spPr/>
    </dgm:pt>
    <dgm:pt modelId="{B58A777F-ADD4-4652-BD77-D3B521613AB9}" type="pres">
      <dgm:prSet presAssocID="{37187F99-A2D6-4C17-8686-2BA9F66C0976}" presName="textRect" presStyleLbl="revTx" presStyleIdx="1" presStyleCnt="3">
        <dgm:presLayoutVars>
          <dgm:chMax val="1"/>
          <dgm:chPref val="1"/>
        </dgm:presLayoutVars>
      </dgm:prSet>
      <dgm:spPr/>
      <dgm:t>
        <a:bodyPr/>
        <a:lstStyle/>
        <a:p>
          <a:endParaRPr lang="en-US"/>
        </a:p>
      </dgm:t>
    </dgm:pt>
    <dgm:pt modelId="{DA87C4C9-859E-4580-A1D8-E768A17499FD}" type="pres">
      <dgm:prSet presAssocID="{5C740C91-ED43-443C-B8C4-740689625224}" presName="sibTrans" presStyleCnt="0"/>
      <dgm:spPr/>
    </dgm:pt>
    <dgm:pt modelId="{6559F5D7-C189-42B6-8227-14FB79D68E3E}" type="pres">
      <dgm:prSet presAssocID="{6DC882FC-AD14-407C-8FE1-D208524CB620}" presName="compNode" presStyleCnt="0"/>
      <dgm:spPr/>
    </dgm:pt>
    <dgm:pt modelId="{AAE41B82-D6AF-41A8-9E9D-5C790618CB92}" type="pres">
      <dgm:prSet presAssocID="{6DC882FC-AD14-407C-8FE1-D208524CB620}" presName="iconRect" presStyleLbl="node1" presStyleIdx="2" presStyleCnt="3"/>
      <dgm:spPr>
        <a:blipFill>
          <a:blip xmlns:r="http://schemas.openxmlformats.org/officeDocument/2006/relationships" r:embed="rId5">
            <a:duotone>
              <a:schemeClr val="accent2">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Social Network"/>
        </a:ext>
      </dgm:extLst>
    </dgm:pt>
    <dgm:pt modelId="{F3EC79D1-C808-4F7D-89F2-74093EEEDDAF}" type="pres">
      <dgm:prSet presAssocID="{6DC882FC-AD14-407C-8FE1-D208524CB620}" presName="spaceRect" presStyleCnt="0"/>
      <dgm:spPr/>
    </dgm:pt>
    <dgm:pt modelId="{C5E6EF9E-3A7D-4C0D-AB54-3A41A4492F6F}" type="pres">
      <dgm:prSet presAssocID="{6DC882FC-AD14-407C-8FE1-D208524CB620}" presName="textRect" presStyleLbl="revTx" presStyleIdx="2" presStyleCnt="3">
        <dgm:presLayoutVars>
          <dgm:chMax val="1"/>
          <dgm:chPref val="1"/>
        </dgm:presLayoutVars>
      </dgm:prSet>
      <dgm:spPr/>
      <dgm:t>
        <a:bodyPr/>
        <a:lstStyle/>
        <a:p>
          <a:endParaRPr lang="en-US"/>
        </a:p>
      </dgm:t>
    </dgm:pt>
  </dgm:ptLst>
  <dgm:cxnLst>
    <dgm:cxn modelId="{3578C071-41AC-4C23-8450-87BC8A4270EF}" type="presOf" srcId="{CF5FEDD5-C5CA-42F0-9059-79E258A77D0A}" destId="{C2F0A4D9-2315-4016-95A2-7C2B69BBB28C}" srcOrd="0" destOrd="0" presId="urn:microsoft.com/office/officeart/2018/2/layout/IconLabelList"/>
    <dgm:cxn modelId="{2AF81D04-0713-4882-BBB5-B22F138A0897}" srcId="{8AF35FF5-B9A7-42E1-8207-A9494CAAE882}" destId="{6DC882FC-AD14-407C-8FE1-D208524CB620}" srcOrd="2" destOrd="0" parTransId="{4FAAE094-475E-4375-AA32-E9CABE0C3FF4}" sibTransId="{08A003DA-0A19-432B-88D5-FE7C4931B70C}"/>
    <dgm:cxn modelId="{F5182EC6-F1DB-49CA-A27E-26B4CA2C2D46}" srcId="{8AF35FF5-B9A7-42E1-8207-A9494CAAE882}" destId="{37187F99-A2D6-4C17-8686-2BA9F66C0976}" srcOrd="1" destOrd="0" parTransId="{617F453A-9721-487C-88F4-434B3E4CD3B3}" sibTransId="{5C740C91-ED43-443C-B8C4-740689625224}"/>
    <dgm:cxn modelId="{68F6A496-59C1-4291-9B06-BCC2C1ED9DEC}" type="presOf" srcId="{37187F99-A2D6-4C17-8686-2BA9F66C0976}" destId="{B58A777F-ADD4-4652-BD77-D3B521613AB9}" srcOrd="0" destOrd="0" presId="urn:microsoft.com/office/officeart/2018/2/layout/IconLabelList"/>
    <dgm:cxn modelId="{93F5D5D4-07FD-4E60-BB1C-F68144F983B7}" type="presOf" srcId="{8AF35FF5-B9A7-42E1-8207-A9494CAAE882}" destId="{F9C3E180-F54B-4BA3-9724-27803A058FAB}" srcOrd="0" destOrd="0" presId="urn:microsoft.com/office/officeart/2018/2/layout/IconLabelList"/>
    <dgm:cxn modelId="{5BDD8DED-D50E-4233-9232-DB3B1A587EC2}" srcId="{8AF35FF5-B9A7-42E1-8207-A9494CAAE882}" destId="{CF5FEDD5-C5CA-42F0-9059-79E258A77D0A}" srcOrd="0" destOrd="0" parTransId="{00FA17C1-8092-49B3-8D81-66068CF82DEE}" sibTransId="{27E4D71D-607A-4EB8-8E3C-3E5EA0070FDE}"/>
    <dgm:cxn modelId="{8917D78A-6849-45E0-8A3E-3740B2A6B2E1}" type="presOf" srcId="{6DC882FC-AD14-407C-8FE1-D208524CB620}" destId="{C5E6EF9E-3A7D-4C0D-AB54-3A41A4492F6F}" srcOrd="0" destOrd="0" presId="urn:microsoft.com/office/officeart/2018/2/layout/IconLabelList"/>
    <dgm:cxn modelId="{9D7FFD79-18F2-4017-A08C-691691797693}" type="presParOf" srcId="{F9C3E180-F54B-4BA3-9724-27803A058FAB}" destId="{BB5E09A5-C8B2-4409-9704-D3FDC92619EC}" srcOrd="0" destOrd="0" presId="urn:microsoft.com/office/officeart/2018/2/layout/IconLabelList"/>
    <dgm:cxn modelId="{17BBCA9D-C4D3-4554-953F-139820557B23}" type="presParOf" srcId="{BB5E09A5-C8B2-4409-9704-D3FDC92619EC}" destId="{E1BF8B68-3972-4855-A090-42F611E2268D}" srcOrd="0" destOrd="0" presId="urn:microsoft.com/office/officeart/2018/2/layout/IconLabelList"/>
    <dgm:cxn modelId="{10F737B4-36B4-4965-ABDE-87684E499C9E}" type="presParOf" srcId="{BB5E09A5-C8B2-4409-9704-D3FDC92619EC}" destId="{9F4EF2E9-720B-4946-8900-12B733B0CE43}" srcOrd="1" destOrd="0" presId="urn:microsoft.com/office/officeart/2018/2/layout/IconLabelList"/>
    <dgm:cxn modelId="{6F3BB7A3-2669-40FA-AED5-FA839E681B34}" type="presParOf" srcId="{BB5E09A5-C8B2-4409-9704-D3FDC92619EC}" destId="{C2F0A4D9-2315-4016-95A2-7C2B69BBB28C}" srcOrd="2" destOrd="0" presId="urn:microsoft.com/office/officeart/2018/2/layout/IconLabelList"/>
    <dgm:cxn modelId="{3BA999EB-C554-42A1-84D8-A03796BE3022}" type="presParOf" srcId="{F9C3E180-F54B-4BA3-9724-27803A058FAB}" destId="{7CD5ACA1-CB6C-41E7-A52F-2492AE47D345}" srcOrd="1" destOrd="0" presId="urn:microsoft.com/office/officeart/2018/2/layout/IconLabelList"/>
    <dgm:cxn modelId="{C5EAD875-7121-4A28-BBBA-162F1704499A}" type="presParOf" srcId="{F9C3E180-F54B-4BA3-9724-27803A058FAB}" destId="{1F3C577C-D55C-46F6-9B4D-27BAA3FF0B62}" srcOrd="2" destOrd="0" presId="urn:microsoft.com/office/officeart/2018/2/layout/IconLabelList"/>
    <dgm:cxn modelId="{34AA1561-F541-4534-83BC-66D9AD538C69}" type="presParOf" srcId="{1F3C577C-D55C-46F6-9B4D-27BAA3FF0B62}" destId="{9D6DB7D8-7742-44E4-9353-196442513116}" srcOrd="0" destOrd="0" presId="urn:microsoft.com/office/officeart/2018/2/layout/IconLabelList"/>
    <dgm:cxn modelId="{420EF6EF-79DF-47ED-9F2F-655F55D086CC}" type="presParOf" srcId="{1F3C577C-D55C-46F6-9B4D-27BAA3FF0B62}" destId="{F35F870A-D8EE-4790-940A-8927BD9BFBC6}" srcOrd="1" destOrd="0" presId="urn:microsoft.com/office/officeart/2018/2/layout/IconLabelList"/>
    <dgm:cxn modelId="{BBBD5BC1-C161-4BEB-BC65-63910F951ADA}" type="presParOf" srcId="{1F3C577C-D55C-46F6-9B4D-27BAA3FF0B62}" destId="{B58A777F-ADD4-4652-BD77-D3B521613AB9}" srcOrd="2" destOrd="0" presId="urn:microsoft.com/office/officeart/2018/2/layout/IconLabelList"/>
    <dgm:cxn modelId="{6A70AEA6-1258-49AA-8097-A524B7AFACBD}" type="presParOf" srcId="{F9C3E180-F54B-4BA3-9724-27803A058FAB}" destId="{DA87C4C9-859E-4580-A1D8-E768A17499FD}" srcOrd="3" destOrd="0" presId="urn:microsoft.com/office/officeart/2018/2/layout/IconLabelList"/>
    <dgm:cxn modelId="{5F79692D-51CB-4087-8AB4-1FAE6385CE9D}" type="presParOf" srcId="{F9C3E180-F54B-4BA3-9724-27803A058FAB}" destId="{6559F5D7-C189-42B6-8227-14FB79D68E3E}" srcOrd="4" destOrd="0" presId="urn:microsoft.com/office/officeart/2018/2/layout/IconLabelList"/>
    <dgm:cxn modelId="{175093B4-842E-4A54-B36A-42C44FE8F10A}" type="presParOf" srcId="{6559F5D7-C189-42B6-8227-14FB79D68E3E}" destId="{AAE41B82-D6AF-41A8-9E9D-5C790618CB92}" srcOrd="0" destOrd="0" presId="urn:microsoft.com/office/officeart/2018/2/layout/IconLabelList"/>
    <dgm:cxn modelId="{FFE4E07C-3758-4419-9A4A-2EA74D13B0F3}" type="presParOf" srcId="{6559F5D7-C189-42B6-8227-14FB79D68E3E}" destId="{F3EC79D1-C808-4F7D-89F2-74093EEEDDAF}" srcOrd="1" destOrd="0" presId="urn:microsoft.com/office/officeart/2018/2/layout/IconLabelList"/>
    <dgm:cxn modelId="{93A1BCB2-D27A-48C2-A298-E45AB02C3D49}" type="presParOf" srcId="{6559F5D7-C189-42B6-8227-14FB79D68E3E}" destId="{C5E6EF9E-3A7D-4C0D-AB54-3A41A4492F6F}" srcOrd="2" destOrd="0" presId="urn:microsoft.com/office/officeart/2018/2/layout/Icon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20FD2AC-D861-4CAB-8157-5D43819B8D14}" type="doc">
      <dgm:prSet loTypeId="urn:microsoft.com/office/officeart/2018/2/layout/IconCircleList" loCatId="icon" qsTypeId="urn:microsoft.com/office/officeart/2005/8/quickstyle/simple1" qsCatId="simple" csTypeId="urn:microsoft.com/office/officeart/2018/5/colors/Iconchunking_neutralbg_colorful2" csCatId="colorful" phldr="1"/>
      <dgm:spPr/>
      <dgm:t>
        <a:bodyPr/>
        <a:lstStyle/>
        <a:p>
          <a:endParaRPr lang="en-US"/>
        </a:p>
      </dgm:t>
    </dgm:pt>
    <dgm:pt modelId="{1504C09F-96D0-4A26-BEC3-10FD3323CE10}">
      <dgm:prSet custT="1"/>
      <dgm:spPr/>
      <dgm:t>
        <a:bodyPr/>
        <a:lstStyle/>
        <a:p>
          <a:pPr>
            <a:lnSpc>
              <a:spcPct val="100000"/>
            </a:lnSpc>
          </a:pPr>
          <a:r>
            <a:rPr lang="en-US" sz="1400" b="1" dirty="0"/>
            <a:t>Engineering and Complex Systems: </a:t>
          </a:r>
          <a:r>
            <a:rPr lang="en-US" sz="1400" dirty="0"/>
            <a:t>Leads the discovery and development of the fundamental and integrated science that advances future air and space flight.</a:t>
          </a:r>
        </a:p>
      </dgm:t>
    </dgm:pt>
    <dgm:pt modelId="{5274EB62-5D33-4FFC-A400-65952126A644}" type="parTrans" cxnId="{FEB1100A-48AE-4556-9DF1-B76481961DE8}">
      <dgm:prSet/>
      <dgm:spPr/>
      <dgm:t>
        <a:bodyPr/>
        <a:lstStyle/>
        <a:p>
          <a:endParaRPr lang="en-US"/>
        </a:p>
      </dgm:t>
    </dgm:pt>
    <dgm:pt modelId="{5736E73A-4667-42F7-8EC0-2BDE47C212C9}" type="sibTrans" cxnId="{FEB1100A-48AE-4556-9DF1-B76481961DE8}">
      <dgm:prSet/>
      <dgm:spPr/>
      <dgm:t>
        <a:bodyPr/>
        <a:lstStyle/>
        <a:p>
          <a:pPr>
            <a:lnSpc>
              <a:spcPct val="100000"/>
            </a:lnSpc>
          </a:pPr>
          <a:endParaRPr lang="en-US"/>
        </a:p>
      </dgm:t>
    </dgm:pt>
    <dgm:pt modelId="{06BF3155-8FD5-420C-AC12-B1E3D95044B5}">
      <dgm:prSet custT="1"/>
      <dgm:spPr/>
      <dgm:t>
        <a:bodyPr/>
        <a:lstStyle/>
        <a:p>
          <a:pPr>
            <a:lnSpc>
              <a:spcPct val="100000"/>
            </a:lnSpc>
          </a:pPr>
          <a:r>
            <a:rPr lang="en-US" sz="1400" b="1" dirty="0"/>
            <a:t>Information and Networks: </a:t>
          </a:r>
          <a:r>
            <a:rPr lang="en-US" sz="1400" dirty="0"/>
            <a:t>Leads the discovery and development of foundational issues in mathematical, information and network oriented sciences</a:t>
          </a:r>
        </a:p>
      </dgm:t>
    </dgm:pt>
    <dgm:pt modelId="{16D84662-8906-48AE-B3EC-474C2656C084}" type="parTrans" cxnId="{28B78497-45FF-4E28-B490-D335498A5B95}">
      <dgm:prSet/>
      <dgm:spPr/>
      <dgm:t>
        <a:bodyPr/>
        <a:lstStyle/>
        <a:p>
          <a:endParaRPr lang="en-US"/>
        </a:p>
      </dgm:t>
    </dgm:pt>
    <dgm:pt modelId="{042E7119-5B4B-4383-9018-A04524FFA1F7}" type="sibTrans" cxnId="{28B78497-45FF-4E28-B490-D335498A5B95}">
      <dgm:prSet/>
      <dgm:spPr/>
      <dgm:t>
        <a:bodyPr/>
        <a:lstStyle/>
        <a:p>
          <a:pPr>
            <a:lnSpc>
              <a:spcPct val="100000"/>
            </a:lnSpc>
          </a:pPr>
          <a:endParaRPr lang="en-US"/>
        </a:p>
      </dgm:t>
    </dgm:pt>
    <dgm:pt modelId="{7310EA36-B256-4D4A-A067-0F3C81EA48DF}">
      <dgm:prSet custT="1"/>
      <dgm:spPr/>
      <dgm:t>
        <a:bodyPr/>
        <a:lstStyle/>
        <a:p>
          <a:pPr>
            <a:lnSpc>
              <a:spcPct val="100000"/>
            </a:lnSpc>
          </a:pPr>
          <a:r>
            <a:rPr lang="en-US" sz="1400" b="1" dirty="0"/>
            <a:t>Physical Sciences: </a:t>
          </a:r>
          <a:r>
            <a:rPr lang="en-US" sz="1400" dirty="0"/>
            <a:t>Leads the discovery and transition of foundational physical science to enable air, space, and cyber power.</a:t>
          </a:r>
        </a:p>
      </dgm:t>
    </dgm:pt>
    <dgm:pt modelId="{F392407B-67EE-41A6-AC28-377E65314BCE}" type="parTrans" cxnId="{5619C4E4-F8B2-4DF3-A3D1-C3B92757D4E6}">
      <dgm:prSet/>
      <dgm:spPr/>
      <dgm:t>
        <a:bodyPr/>
        <a:lstStyle/>
        <a:p>
          <a:endParaRPr lang="en-US"/>
        </a:p>
      </dgm:t>
    </dgm:pt>
    <dgm:pt modelId="{381C910B-38DE-4724-AF4F-82D3431284CF}" type="sibTrans" cxnId="{5619C4E4-F8B2-4DF3-A3D1-C3B92757D4E6}">
      <dgm:prSet/>
      <dgm:spPr/>
      <dgm:t>
        <a:bodyPr/>
        <a:lstStyle/>
        <a:p>
          <a:pPr>
            <a:lnSpc>
              <a:spcPct val="100000"/>
            </a:lnSpc>
          </a:pPr>
          <a:endParaRPr lang="en-US"/>
        </a:p>
      </dgm:t>
    </dgm:pt>
    <dgm:pt modelId="{24C6A2FD-8691-4712-8C28-0728B61E3DAE}">
      <dgm:prSet custT="1"/>
      <dgm:spPr/>
      <dgm:t>
        <a:bodyPr/>
        <a:lstStyle/>
        <a:p>
          <a:pPr>
            <a:lnSpc>
              <a:spcPct val="100000"/>
            </a:lnSpc>
          </a:pPr>
          <a:r>
            <a:rPr lang="en-US" sz="1400" b="1" dirty="0"/>
            <a:t>Chemistry and Biological Sciences: </a:t>
          </a:r>
          <a:r>
            <a:rPr lang="en-US" sz="1400" dirty="0"/>
            <a:t>Leads the discovery and development of innovative fundamental science addressing a broad spectrum of energy-related issues.</a:t>
          </a:r>
        </a:p>
      </dgm:t>
    </dgm:pt>
    <dgm:pt modelId="{BE27B745-41BF-4FFB-98AC-8A137371A57D}" type="parTrans" cxnId="{3233D191-FBEB-4531-974A-859B328B1616}">
      <dgm:prSet/>
      <dgm:spPr/>
      <dgm:t>
        <a:bodyPr/>
        <a:lstStyle/>
        <a:p>
          <a:endParaRPr lang="en-US"/>
        </a:p>
      </dgm:t>
    </dgm:pt>
    <dgm:pt modelId="{0C266277-F8AF-4CB3-9B9A-8F3F92196923}" type="sibTrans" cxnId="{3233D191-FBEB-4531-974A-859B328B1616}">
      <dgm:prSet/>
      <dgm:spPr/>
      <dgm:t>
        <a:bodyPr/>
        <a:lstStyle/>
        <a:p>
          <a:pPr>
            <a:lnSpc>
              <a:spcPct val="100000"/>
            </a:lnSpc>
          </a:pPr>
          <a:endParaRPr lang="en-US"/>
        </a:p>
      </dgm:t>
    </dgm:pt>
    <dgm:pt modelId="{94D6796F-CC2D-48F3-AA05-893896489674}" type="pres">
      <dgm:prSet presAssocID="{320FD2AC-D861-4CAB-8157-5D43819B8D14}" presName="root" presStyleCnt="0">
        <dgm:presLayoutVars>
          <dgm:dir/>
          <dgm:resizeHandles val="exact"/>
        </dgm:presLayoutVars>
      </dgm:prSet>
      <dgm:spPr/>
      <dgm:t>
        <a:bodyPr/>
        <a:lstStyle/>
        <a:p>
          <a:endParaRPr lang="en-US"/>
        </a:p>
      </dgm:t>
    </dgm:pt>
    <dgm:pt modelId="{8FE52D35-1F35-49AA-AE41-E8A964232728}" type="pres">
      <dgm:prSet presAssocID="{320FD2AC-D861-4CAB-8157-5D43819B8D14}" presName="container" presStyleCnt="0">
        <dgm:presLayoutVars>
          <dgm:dir/>
          <dgm:resizeHandles val="exact"/>
        </dgm:presLayoutVars>
      </dgm:prSet>
      <dgm:spPr/>
    </dgm:pt>
    <dgm:pt modelId="{1423A89C-D1B1-4BB6-8746-67F4ACA5FA52}" type="pres">
      <dgm:prSet presAssocID="{1504C09F-96D0-4A26-BEC3-10FD3323CE10}" presName="compNode" presStyleCnt="0"/>
      <dgm:spPr/>
    </dgm:pt>
    <dgm:pt modelId="{84B9A37F-79A3-4333-92DA-46CA6A8ACC3B}" type="pres">
      <dgm:prSet presAssocID="{1504C09F-96D0-4A26-BEC3-10FD3323CE10}" presName="iconBgRect" presStyleLbl="bgShp" presStyleIdx="0" presStyleCnt="4" custLinFactY="-30412" custLinFactNeighborX="-6830" custLinFactNeighborY="-100000"/>
      <dgm:spPr>
        <a:noFill/>
      </dgm:spPr>
    </dgm:pt>
    <dgm:pt modelId="{E321D73D-AD8E-4AEA-BA78-2E1A1694F2E1}" type="pres">
      <dgm:prSet presAssocID="{1504C09F-96D0-4A26-BEC3-10FD3323CE10}" presName="iconRect" presStyleLbl="node1" presStyleIdx="0" presStyleCnt="4" custScaleX="184114" custScaleY="138085" custLinFactY="-13233" custLinFactNeighborX="7714" custLinFactNeighborY="-100000"/>
      <dgm:spPr>
        <a:blipFill>
          <a:blip xmlns:r="http://schemas.openxmlformats.org/officeDocument/2006/relationships" r:embed="rId1" cstate="hq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xmlns="" r:embed="rId2"/>
              </a:ext>
            </a:extLst>
          </a:blip>
          <a:srcRect/>
          <a:stretch>
            <a:fillRect/>
          </a:stretch>
        </a:blipFill>
      </dgm:spPr>
      <dgm:extLst>
        <a:ext uri="{E40237B7-FDA0-4F09-8148-C483321AD2D9}">
          <dgm14:cNvPr xmlns:dgm14="http://schemas.microsoft.com/office/drawing/2010/diagram" id="0" name="" descr="Network diagram"/>
        </a:ext>
      </dgm:extLst>
    </dgm:pt>
    <dgm:pt modelId="{63CAFB4C-5050-4E62-8654-6ADC7399499A}" type="pres">
      <dgm:prSet presAssocID="{1504C09F-96D0-4A26-BEC3-10FD3323CE10}" presName="spaceRect" presStyleCnt="0"/>
      <dgm:spPr/>
    </dgm:pt>
    <dgm:pt modelId="{CDC0759A-1641-45EC-8A58-8A6AB4B05B6D}" type="pres">
      <dgm:prSet presAssocID="{1504C09F-96D0-4A26-BEC3-10FD3323CE10}" presName="textRect" presStyleLbl="revTx" presStyleIdx="0" presStyleCnt="4" custLinFactNeighborX="-1180" custLinFactNeighborY="-66741">
        <dgm:presLayoutVars>
          <dgm:chMax val="1"/>
          <dgm:chPref val="1"/>
        </dgm:presLayoutVars>
      </dgm:prSet>
      <dgm:spPr/>
      <dgm:t>
        <a:bodyPr/>
        <a:lstStyle/>
        <a:p>
          <a:endParaRPr lang="en-US"/>
        </a:p>
      </dgm:t>
    </dgm:pt>
    <dgm:pt modelId="{4242DF3E-FCED-4079-BEC6-06AFE8B0673B}" type="pres">
      <dgm:prSet presAssocID="{5736E73A-4667-42F7-8EC0-2BDE47C212C9}" presName="sibTrans" presStyleLbl="sibTrans2D1" presStyleIdx="0" presStyleCnt="0"/>
      <dgm:spPr/>
      <dgm:t>
        <a:bodyPr/>
        <a:lstStyle/>
        <a:p>
          <a:endParaRPr lang="en-US"/>
        </a:p>
      </dgm:t>
    </dgm:pt>
    <dgm:pt modelId="{E87B2588-05B7-437C-A053-9CF8B7275F05}" type="pres">
      <dgm:prSet presAssocID="{06BF3155-8FD5-420C-AC12-B1E3D95044B5}" presName="compNode" presStyleCnt="0"/>
      <dgm:spPr/>
    </dgm:pt>
    <dgm:pt modelId="{244EEF4E-8B77-4952-BB5E-71E6FF6D90FA}" type="pres">
      <dgm:prSet presAssocID="{06BF3155-8FD5-420C-AC12-B1E3D95044B5}" presName="iconBgRect" presStyleLbl="bgShp" presStyleIdx="1" presStyleCnt="4"/>
      <dgm:spPr>
        <a:noFill/>
      </dgm:spPr>
    </dgm:pt>
    <dgm:pt modelId="{4E322117-FD19-45D7-A058-4881FA2AA99F}" type="pres">
      <dgm:prSet presAssocID="{06BF3155-8FD5-420C-AC12-B1E3D95044B5}" presName="iconRect" presStyleLbl="node1" presStyleIdx="1" presStyleCnt="4" custScaleX="155415" custScaleY="138147" custLinFactX="-300000" custLinFactY="174801" custLinFactNeighborX="-397912" custLinFactNeighborY="200000"/>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a:blipFill>
      </dgm:spPr>
      <dgm:t>
        <a:bodyPr/>
        <a:lstStyle/>
        <a:p>
          <a:endParaRPr lang="en-US"/>
        </a:p>
      </dgm:t>
      <dgm:extLst>
        <a:ext uri="{E40237B7-FDA0-4F09-8148-C483321AD2D9}">
          <dgm14:cNvPr xmlns:dgm14="http://schemas.microsoft.com/office/drawing/2010/diagram" id="0" name="" descr="Atom"/>
        </a:ext>
      </dgm:extLst>
    </dgm:pt>
    <dgm:pt modelId="{6B0E15AF-7A88-49A2-B0E7-077DEDCF29BB}" type="pres">
      <dgm:prSet presAssocID="{06BF3155-8FD5-420C-AC12-B1E3D95044B5}" presName="spaceRect" presStyleCnt="0"/>
      <dgm:spPr/>
    </dgm:pt>
    <dgm:pt modelId="{6BF6F65E-0C71-4E68-A318-56F48304958D}" type="pres">
      <dgm:prSet presAssocID="{06BF3155-8FD5-420C-AC12-B1E3D95044B5}" presName="textRect" presStyleLbl="revTx" presStyleIdx="1" presStyleCnt="4" custLinFactNeighborX="-2352" custLinFactNeighborY="-67818">
        <dgm:presLayoutVars>
          <dgm:chMax val="1"/>
          <dgm:chPref val="1"/>
        </dgm:presLayoutVars>
      </dgm:prSet>
      <dgm:spPr/>
      <dgm:t>
        <a:bodyPr/>
        <a:lstStyle/>
        <a:p>
          <a:endParaRPr lang="en-US"/>
        </a:p>
      </dgm:t>
    </dgm:pt>
    <dgm:pt modelId="{F3B6E83A-1114-4912-8A2F-FF8328730670}" type="pres">
      <dgm:prSet presAssocID="{042E7119-5B4B-4383-9018-A04524FFA1F7}" presName="sibTrans" presStyleLbl="sibTrans2D1" presStyleIdx="0" presStyleCnt="0"/>
      <dgm:spPr/>
      <dgm:t>
        <a:bodyPr/>
        <a:lstStyle/>
        <a:p>
          <a:endParaRPr lang="en-US"/>
        </a:p>
      </dgm:t>
    </dgm:pt>
    <dgm:pt modelId="{A48C3448-7916-416F-8E82-202860B42912}" type="pres">
      <dgm:prSet presAssocID="{7310EA36-B256-4D4A-A067-0F3C81EA48DF}" presName="compNode" presStyleCnt="0"/>
      <dgm:spPr/>
    </dgm:pt>
    <dgm:pt modelId="{B223DFC6-EC78-45BC-A1DF-333711690955}" type="pres">
      <dgm:prSet presAssocID="{7310EA36-B256-4D4A-A067-0F3C81EA48DF}" presName="iconBgRect" presStyleLbl="bgShp" presStyleIdx="2" presStyleCnt="4"/>
      <dgm:spPr>
        <a:noFill/>
      </dgm:spPr>
    </dgm:pt>
    <dgm:pt modelId="{E515E894-9526-4215-8B23-5646C08339FA}" type="pres">
      <dgm:prSet presAssocID="{7310EA36-B256-4D4A-A067-0F3C81EA48DF}" presName="iconRect" presStyleLbl="node1" presStyleIdx="2" presStyleCnt="4" custScaleX="138147" custScaleY="138147" custLinFactX="326710" custLinFactY="-200000" custLinFactNeighborX="400000" custLinFactNeighborY="-273081"/>
      <dgm:spPr>
        <a:blipFill>
          <a:blip xmlns:r="http://schemas.openxmlformats.org/officeDocument/2006/relationships" r:embed="rId5">
            <a:duotone>
              <a:prstClr val="black"/>
              <a:schemeClr val="accent4">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a:blipFill>
      </dgm:spPr>
      <dgm:t>
        <a:bodyPr/>
        <a:lstStyle/>
        <a:p>
          <a:endParaRPr lang="en-US"/>
        </a:p>
      </dgm:t>
    </dgm:pt>
    <dgm:pt modelId="{DBD38EFF-4529-46C7-8960-A7169B67E98B}" type="pres">
      <dgm:prSet presAssocID="{7310EA36-B256-4D4A-A067-0F3C81EA48DF}" presName="spaceRect" presStyleCnt="0"/>
      <dgm:spPr/>
    </dgm:pt>
    <dgm:pt modelId="{E6CF3B72-60A0-4D53-99CA-9407162B0AD6}" type="pres">
      <dgm:prSet presAssocID="{7310EA36-B256-4D4A-A067-0F3C81EA48DF}" presName="textRect" presStyleLbl="revTx" presStyleIdx="2" presStyleCnt="4">
        <dgm:presLayoutVars>
          <dgm:chMax val="1"/>
          <dgm:chPref val="1"/>
        </dgm:presLayoutVars>
      </dgm:prSet>
      <dgm:spPr/>
      <dgm:t>
        <a:bodyPr/>
        <a:lstStyle/>
        <a:p>
          <a:endParaRPr lang="en-US"/>
        </a:p>
      </dgm:t>
    </dgm:pt>
    <dgm:pt modelId="{A52C09B4-EBEE-4C55-90B6-F5BB09CACE54}" type="pres">
      <dgm:prSet presAssocID="{381C910B-38DE-4724-AF4F-82D3431284CF}" presName="sibTrans" presStyleLbl="sibTrans2D1" presStyleIdx="0" presStyleCnt="0"/>
      <dgm:spPr/>
      <dgm:t>
        <a:bodyPr/>
        <a:lstStyle/>
        <a:p>
          <a:endParaRPr lang="en-US"/>
        </a:p>
      </dgm:t>
    </dgm:pt>
    <dgm:pt modelId="{8B90D5AC-A2BF-4D94-8131-5D8D356385DA}" type="pres">
      <dgm:prSet presAssocID="{24C6A2FD-8691-4712-8C28-0728B61E3DAE}" presName="compNode" presStyleCnt="0"/>
      <dgm:spPr/>
    </dgm:pt>
    <dgm:pt modelId="{17FB64EC-D41A-43C1-8138-D94872D88D25}" type="pres">
      <dgm:prSet presAssocID="{24C6A2FD-8691-4712-8C28-0728B61E3DAE}" presName="iconBgRect" presStyleLbl="bgShp" presStyleIdx="3" presStyleCnt="4"/>
      <dgm:spPr>
        <a:noFill/>
      </dgm:spPr>
    </dgm:pt>
    <dgm:pt modelId="{38EBC47F-7FDC-47AD-84FD-613A4F674ED5}" type="pres">
      <dgm:prSet presAssocID="{24C6A2FD-8691-4712-8C28-0728B61E3DAE}" presName="iconRect" presStyleLbl="node1" presStyleIdx="3" presStyleCnt="4" custScaleX="155415" custScaleY="15541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a:blipFill>
      </dgm:spPr>
      <dgm:t>
        <a:bodyPr/>
        <a:lstStyle/>
        <a:p>
          <a:endParaRPr lang="en-US"/>
        </a:p>
      </dgm:t>
      <dgm:extLst>
        <a:ext uri="{E40237B7-FDA0-4F09-8148-C483321AD2D9}">
          <dgm14:cNvPr xmlns:dgm14="http://schemas.microsoft.com/office/drawing/2010/diagram" id="0" name="" descr="Beaker"/>
        </a:ext>
      </dgm:extLst>
    </dgm:pt>
    <dgm:pt modelId="{B9C56D6A-6829-4E1E-B767-D20A46148855}" type="pres">
      <dgm:prSet presAssocID="{24C6A2FD-8691-4712-8C28-0728B61E3DAE}" presName="spaceRect" presStyleCnt="0"/>
      <dgm:spPr/>
    </dgm:pt>
    <dgm:pt modelId="{3769F21A-4764-4F65-9444-5EF2538EFDFE}" type="pres">
      <dgm:prSet presAssocID="{24C6A2FD-8691-4712-8C28-0728B61E3DAE}" presName="textRect" presStyleLbl="revTx" presStyleIdx="3" presStyleCnt="4">
        <dgm:presLayoutVars>
          <dgm:chMax val="1"/>
          <dgm:chPref val="1"/>
        </dgm:presLayoutVars>
      </dgm:prSet>
      <dgm:spPr/>
      <dgm:t>
        <a:bodyPr/>
        <a:lstStyle/>
        <a:p>
          <a:endParaRPr lang="en-US"/>
        </a:p>
      </dgm:t>
    </dgm:pt>
  </dgm:ptLst>
  <dgm:cxnLst>
    <dgm:cxn modelId="{7F28A9A3-A6A0-429A-933E-217E065323D9}" type="presOf" srcId="{1504C09F-96D0-4A26-BEC3-10FD3323CE10}" destId="{CDC0759A-1641-45EC-8A58-8A6AB4B05B6D}" srcOrd="0" destOrd="0" presId="urn:microsoft.com/office/officeart/2018/2/layout/IconCircleList"/>
    <dgm:cxn modelId="{3233D191-FBEB-4531-974A-859B328B1616}" srcId="{320FD2AC-D861-4CAB-8157-5D43819B8D14}" destId="{24C6A2FD-8691-4712-8C28-0728B61E3DAE}" srcOrd="3" destOrd="0" parTransId="{BE27B745-41BF-4FFB-98AC-8A137371A57D}" sibTransId="{0C266277-F8AF-4CB3-9B9A-8F3F92196923}"/>
    <dgm:cxn modelId="{03259431-9857-4447-80DE-DAABF5E633EC}" type="presOf" srcId="{5736E73A-4667-42F7-8EC0-2BDE47C212C9}" destId="{4242DF3E-FCED-4079-BEC6-06AFE8B0673B}" srcOrd="0" destOrd="0" presId="urn:microsoft.com/office/officeart/2018/2/layout/IconCircleList"/>
    <dgm:cxn modelId="{6AF9584D-94CE-4B00-B94D-E5D46E316CB8}" type="presOf" srcId="{7310EA36-B256-4D4A-A067-0F3C81EA48DF}" destId="{E6CF3B72-60A0-4D53-99CA-9407162B0AD6}" srcOrd="0" destOrd="0" presId="urn:microsoft.com/office/officeart/2018/2/layout/IconCircleList"/>
    <dgm:cxn modelId="{D765D3C6-6474-4BD6-A65D-75056353D08E}" type="presOf" srcId="{381C910B-38DE-4724-AF4F-82D3431284CF}" destId="{A52C09B4-EBEE-4C55-90B6-F5BB09CACE54}" srcOrd="0" destOrd="0" presId="urn:microsoft.com/office/officeart/2018/2/layout/IconCircleList"/>
    <dgm:cxn modelId="{A22BB149-25D1-47DF-9CB2-707A614B0E6E}" type="presOf" srcId="{042E7119-5B4B-4383-9018-A04524FFA1F7}" destId="{F3B6E83A-1114-4912-8A2F-FF8328730670}" srcOrd="0" destOrd="0" presId="urn:microsoft.com/office/officeart/2018/2/layout/IconCircleList"/>
    <dgm:cxn modelId="{5619C4E4-F8B2-4DF3-A3D1-C3B92757D4E6}" srcId="{320FD2AC-D861-4CAB-8157-5D43819B8D14}" destId="{7310EA36-B256-4D4A-A067-0F3C81EA48DF}" srcOrd="2" destOrd="0" parTransId="{F392407B-67EE-41A6-AC28-377E65314BCE}" sibTransId="{381C910B-38DE-4724-AF4F-82D3431284CF}"/>
    <dgm:cxn modelId="{FEB1100A-48AE-4556-9DF1-B76481961DE8}" srcId="{320FD2AC-D861-4CAB-8157-5D43819B8D14}" destId="{1504C09F-96D0-4A26-BEC3-10FD3323CE10}" srcOrd="0" destOrd="0" parTransId="{5274EB62-5D33-4FFC-A400-65952126A644}" sibTransId="{5736E73A-4667-42F7-8EC0-2BDE47C212C9}"/>
    <dgm:cxn modelId="{5F4318BC-480A-4FE6-B137-7257B412A21A}" type="presOf" srcId="{320FD2AC-D861-4CAB-8157-5D43819B8D14}" destId="{94D6796F-CC2D-48F3-AA05-893896489674}" srcOrd="0" destOrd="0" presId="urn:microsoft.com/office/officeart/2018/2/layout/IconCircleList"/>
    <dgm:cxn modelId="{76F19996-AF3D-4F8A-8D67-B112DA22594A}" type="presOf" srcId="{06BF3155-8FD5-420C-AC12-B1E3D95044B5}" destId="{6BF6F65E-0C71-4E68-A318-56F48304958D}" srcOrd="0" destOrd="0" presId="urn:microsoft.com/office/officeart/2018/2/layout/IconCircleList"/>
    <dgm:cxn modelId="{28B78497-45FF-4E28-B490-D335498A5B95}" srcId="{320FD2AC-D861-4CAB-8157-5D43819B8D14}" destId="{06BF3155-8FD5-420C-AC12-B1E3D95044B5}" srcOrd="1" destOrd="0" parTransId="{16D84662-8906-48AE-B3EC-474C2656C084}" sibTransId="{042E7119-5B4B-4383-9018-A04524FFA1F7}"/>
    <dgm:cxn modelId="{9969B88B-2B0F-42B4-BC51-8BE9C79EB38F}" type="presOf" srcId="{24C6A2FD-8691-4712-8C28-0728B61E3DAE}" destId="{3769F21A-4764-4F65-9444-5EF2538EFDFE}" srcOrd="0" destOrd="0" presId="urn:microsoft.com/office/officeart/2018/2/layout/IconCircleList"/>
    <dgm:cxn modelId="{367F2DA2-AF8A-4716-B421-63422F1A6249}" type="presParOf" srcId="{94D6796F-CC2D-48F3-AA05-893896489674}" destId="{8FE52D35-1F35-49AA-AE41-E8A964232728}" srcOrd="0" destOrd="0" presId="urn:microsoft.com/office/officeart/2018/2/layout/IconCircleList"/>
    <dgm:cxn modelId="{0ED193CD-C348-4017-A837-E5B4BAECA3DE}" type="presParOf" srcId="{8FE52D35-1F35-49AA-AE41-E8A964232728}" destId="{1423A89C-D1B1-4BB6-8746-67F4ACA5FA52}" srcOrd="0" destOrd="0" presId="urn:microsoft.com/office/officeart/2018/2/layout/IconCircleList"/>
    <dgm:cxn modelId="{2422D315-F121-4A4F-AC4C-9C120CBEF74D}" type="presParOf" srcId="{1423A89C-D1B1-4BB6-8746-67F4ACA5FA52}" destId="{84B9A37F-79A3-4333-92DA-46CA6A8ACC3B}" srcOrd="0" destOrd="0" presId="urn:microsoft.com/office/officeart/2018/2/layout/IconCircleList"/>
    <dgm:cxn modelId="{6096B8B0-7719-4BDC-8AC3-0C382468DE8F}" type="presParOf" srcId="{1423A89C-D1B1-4BB6-8746-67F4ACA5FA52}" destId="{E321D73D-AD8E-4AEA-BA78-2E1A1694F2E1}" srcOrd="1" destOrd="0" presId="urn:microsoft.com/office/officeart/2018/2/layout/IconCircleList"/>
    <dgm:cxn modelId="{C87E7CE2-1F58-4F94-AD5D-E6249C20D63A}" type="presParOf" srcId="{1423A89C-D1B1-4BB6-8746-67F4ACA5FA52}" destId="{63CAFB4C-5050-4E62-8654-6ADC7399499A}" srcOrd="2" destOrd="0" presId="urn:microsoft.com/office/officeart/2018/2/layout/IconCircleList"/>
    <dgm:cxn modelId="{C2ABC32A-4982-4DE1-80B2-46EF758BD0A6}" type="presParOf" srcId="{1423A89C-D1B1-4BB6-8746-67F4ACA5FA52}" destId="{CDC0759A-1641-45EC-8A58-8A6AB4B05B6D}" srcOrd="3" destOrd="0" presId="urn:microsoft.com/office/officeart/2018/2/layout/IconCircleList"/>
    <dgm:cxn modelId="{124040D3-435D-4B2B-816B-05672E8207BC}" type="presParOf" srcId="{8FE52D35-1F35-49AA-AE41-E8A964232728}" destId="{4242DF3E-FCED-4079-BEC6-06AFE8B0673B}" srcOrd="1" destOrd="0" presId="urn:microsoft.com/office/officeart/2018/2/layout/IconCircleList"/>
    <dgm:cxn modelId="{CD0DF0DD-F537-467E-BF5D-A053FECC8B9B}" type="presParOf" srcId="{8FE52D35-1F35-49AA-AE41-E8A964232728}" destId="{E87B2588-05B7-437C-A053-9CF8B7275F05}" srcOrd="2" destOrd="0" presId="urn:microsoft.com/office/officeart/2018/2/layout/IconCircleList"/>
    <dgm:cxn modelId="{65F3F03E-649B-4EE3-A255-A201DDCADDF6}" type="presParOf" srcId="{E87B2588-05B7-437C-A053-9CF8B7275F05}" destId="{244EEF4E-8B77-4952-BB5E-71E6FF6D90FA}" srcOrd="0" destOrd="0" presId="urn:microsoft.com/office/officeart/2018/2/layout/IconCircleList"/>
    <dgm:cxn modelId="{C7D5A561-7CE5-46D4-B131-46AB2180AC2C}" type="presParOf" srcId="{E87B2588-05B7-437C-A053-9CF8B7275F05}" destId="{4E322117-FD19-45D7-A058-4881FA2AA99F}" srcOrd="1" destOrd="0" presId="urn:microsoft.com/office/officeart/2018/2/layout/IconCircleList"/>
    <dgm:cxn modelId="{6050E27F-A6AA-4FA5-8732-3612ACC1242D}" type="presParOf" srcId="{E87B2588-05B7-437C-A053-9CF8B7275F05}" destId="{6B0E15AF-7A88-49A2-B0E7-077DEDCF29BB}" srcOrd="2" destOrd="0" presId="urn:microsoft.com/office/officeart/2018/2/layout/IconCircleList"/>
    <dgm:cxn modelId="{59692E92-FCB7-46A7-85B4-FFA52C9E2ACF}" type="presParOf" srcId="{E87B2588-05B7-437C-A053-9CF8B7275F05}" destId="{6BF6F65E-0C71-4E68-A318-56F48304958D}" srcOrd="3" destOrd="0" presId="urn:microsoft.com/office/officeart/2018/2/layout/IconCircleList"/>
    <dgm:cxn modelId="{DB6FA9BB-E344-4A37-BEA0-E4553E4DA964}" type="presParOf" srcId="{8FE52D35-1F35-49AA-AE41-E8A964232728}" destId="{F3B6E83A-1114-4912-8A2F-FF8328730670}" srcOrd="3" destOrd="0" presId="urn:microsoft.com/office/officeart/2018/2/layout/IconCircleList"/>
    <dgm:cxn modelId="{021CD6F2-9162-4824-ABE1-FA890C514FEE}" type="presParOf" srcId="{8FE52D35-1F35-49AA-AE41-E8A964232728}" destId="{A48C3448-7916-416F-8E82-202860B42912}" srcOrd="4" destOrd="0" presId="urn:microsoft.com/office/officeart/2018/2/layout/IconCircleList"/>
    <dgm:cxn modelId="{DE12D1D6-1330-4041-B2B6-F0508D38EE44}" type="presParOf" srcId="{A48C3448-7916-416F-8E82-202860B42912}" destId="{B223DFC6-EC78-45BC-A1DF-333711690955}" srcOrd="0" destOrd="0" presId="urn:microsoft.com/office/officeart/2018/2/layout/IconCircleList"/>
    <dgm:cxn modelId="{AE38CA4B-AA77-45F9-AB5B-AAB423ED8F1E}" type="presParOf" srcId="{A48C3448-7916-416F-8E82-202860B42912}" destId="{E515E894-9526-4215-8B23-5646C08339FA}" srcOrd="1" destOrd="0" presId="urn:microsoft.com/office/officeart/2018/2/layout/IconCircleList"/>
    <dgm:cxn modelId="{791C7B4E-3773-4CAB-A0FD-279E1C81A257}" type="presParOf" srcId="{A48C3448-7916-416F-8E82-202860B42912}" destId="{DBD38EFF-4529-46C7-8960-A7169B67E98B}" srcOrd="2" destOrd="0" presId="urn:microsoft.com/office/officeart/2018/2/layout/IconCircleList"/>
    <dgm:cxn modelId="{1BAE8075-3023-416C-B125-88D978032631}" type="presParOf" srcId="{A48C3448-7916-416F-8E82-202860B42912}" destId="{E6CF3B72-60A0-4D53-99CA-9407162B0AD6}" srcOrd="3" destOrd="0" presId="urn:microsoft.com/office/officeart/2018/2/layout/IconCircleList"/>
    <dgm:cxn modelId="{C646346E-FBB1-4FBA-A83C-1338E7FF5B90}" type="presParOf" srcId="{8FE52D35-1F35-49AA-AE41-E8A964232728}" destId="{A52C09B4-EBEE-4C55-90B6-F5BB09CACE54}" srcOrd="5" destOrd="0" presId="urn:microsoft.com/office/officeart/2018/2/layout/IconCircleList"/>
    <dgm:cxn modelId="{47D83F02-8F4A-4E8C-8828-7D3874AEE59C}" type="presParOf" srcId="{8FE52D35-1F35-49AA-AE41-E8A964232728}" destId="{8B90D5AC-A2BF-4D94-8131-5D8D356385DA}" srcOrd="6" destOrd="0" presId="urn:microsoft.com/office/officeart/2018/2/layout/IconCircleList"/>
    <dgm:cxn modelId="{E561B7CB-3BFF-40ED-9D87-08349C998A8E}" type="presParOf" srcId="{8B90D5AC-A2BF-4D94-8131-5D8D356385DA}" destId="{17FB64EC-D41A-43C1-8138-D94872D88D25}" srcOrd="0" destOrd="0" presId="urn:microsoft.com/office/officeart/2018/2/layout/IconCircleList"/>
    <dgm:cxn modelId="{AF04C7DC-3C4B-4776-ACE9-F689FF0D04A0}" type="presParOf" srcId="{8B90D5AC-A2BF-4D94-8131-5D8D356385DA}" destId="{38EBC47F-7FDC-47AD-84FD-613A4F674ED5}" srcOrd="1" destOrd="0" presId="urn:microsoft.com/office/officeart/2018/2/layout/IconCircleList"/>
    <dgm:cxn modelId="{66E9E084-F68D-424C-898E-A598BEDF35EF}" type="presParOf" srcId="{8B90D5AC-A2BF-4D94-8131-5D8D356385DA}" destId="{B9C56D6A-6829-4E1E-B767-D20A46148855}" srcOrd="2" destOrd="0" presId="urn:microsoft.com/office/officeart/2018/2/layout/IconCircleList"/>
    <dgm:cxn modelId="{1C173A37-69BA-40A9-AE79-34D003C1395D}" type="presParOf" srcId="{8B90D5AC-A2BF-4D94-8131-5D8D356385DA}" destId="{3769F21A-4764-4F65-9444-5EF2538EFDFE}" srcOrd="3" destOrd="0" presId="urn:microsoft.com/office/officeart/2018/2/layout/IconCircle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62E4BB7-6E00-428D-832B-BD4B539B7663}"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DFBAB928-B2BC-4674-99CF-97033AC77954}">
      <dgm:prSet/>
      <dgm:spPr/>
      <dgm:t>
        <a:bodyPr/>
        <a:lstStyle/>
        <a:p>
          <a:r>
            <a:rPr lang="en-US" dirty="0"/>
            <a:t>Invests in </a:t>
          </a:r>
          <a:r>
            <a:rPr lang="en-US" b="1" dirty="0"/>
            <a:t>high-risk, high-payoff </a:t>
          </a:r>
          <a:r>
            <a:rPr lang="en-US" dirty="0"/>
            <a:t>research programs to tackle some of the most difficult challenges of the agencies and disciplines in the Intelligence Community (IC)</a:t>
          </a:r>
        </a:p>
      </dgm:t>
    </dgm:pt>
    <dgm:pt modelId="{1B174A85-0F93-45F9-89B5-8147DF28DBDC}" type="parTrans" cxnId="{D26FF9E2-9369-4623-8451-2E567864EE47}">
      <dgm:prSet/>
      <dgm:spPr/>
      <dgm:t>
        <a:bodyPr/>
        <a:lstStyle/>
        <a:p>
          <a:endParaRPr lang="en-US"/>
        </a:p>
      </dgm:t>
    </dgm:pt>
    <dgm:pt modelId="{91E9C9FB-E6DC-4886-9BE5-D36A2FB5C7C3}" type="sibTrans" cxnId="{D26FF9E2-9369-4623-8451-2E567864EE47}">
      <dgm:prSet/>
      <dgm:spPr/>
      <dgm:t>
        <a:bodyPr/>
        <a:lstStyle/>
        <a:p>
          <a:endParaRPr lang="en-US"/>
        </a:p>
      </dgm:t>
    </dgm:pt>
    <dgm:pt modelId="{1A46F8C0-1666-4EC4-956A-0E7FB48595D1}">
      <dgm:prSet/>
      <dgm:spPr/>
      <dgm:t>
        <a:bodyPr/>
        <a:lstStyle/>
        <a:p>
          <a:r>
            <a:rPr lang="en-US"/>
            <a:t>IARPA does not deploy technologies directly to the field; they facilitate the transition of research results to their IC customers for operational application.</a:t>
          </a:r>
        </a:p>
      </dgm:t>
    </dgm:pt>
    <dgm:pt modelId="{AB4B0852-535E-4E37-9CF7-9CAD9BFD82EA}" type="parTrans" cxnId="{B1BA1B87-3358-476F-B188-69C9AF914F12}">
      <dgm:prSet/>
      <dgm:spPr/>
      <dgm:t>
        <a:bodyPr/>
        <a:lstStyle/>
        <a:p>
          <a:endParaRPr lang="en-US"/>
        </a:p>
      </dgm:t>
    </dgm:pt>
    <dgm:pt modelId="{CDC93862-3F2A-4DCF-8E8F-49468F2D8760}" type="sibTrans" cxnId="{B1BA1B87-3358-476F-B188-69C9AF914F12}">
      <dgm:prSet/>
      <dgm:spPr/>
      <dgm:t>
        <a:bodyPr/>
        <a:lstStyle/>
        <a:p>
          <a:endParaRPr lang="en-US"/>
        </a:p>
      </dgm:t>
    </dgm:pt>
    <dgm:pt modelId="{F369557B-EEA7-4ED0-80E4-89EA07FEAB55}" type="pres">
      <dgm:prSet presAssocID="{662E4BB7-6E00-428D-832B-BD4B539B7663}" presName="root" presStyleCnt="0">
        <dgm:presLayoutVars>
          <dgm:dir/>
          <dgm:resizeHandles val="exact"/>
        </dgm:presLayoutVars>
      </dgm:prSet>
      <dgm:spPr/>
      <dgm:t>
        <a:bodyPr/>
        <a:lstStyle/>
        <a:p>
          <a:endParaRPr lang="en-US"/>
        </a:p>
      </dgm:t>
    </dgm:pt>
    <dgm:pt modelId="{8DF93563-8641-40DB-BFAD-2ED73C3F8B79}" type="pres">
      <dgm:prSet presAssocID="{DFBAB928-B2BC-4674-99CF-97033AC77954}" presName="compNode" presStyleCnt="0"/>
      <dgm:spPr/>
    </dgm:pt>
    <dgm:pt modelId="{35DF0242-AC8F-433F-B9C1-63DBFAEE56AE}" type="pres">
      <dgm:prSet presAssocID="{DFBAB928-B2BC-4674-99CF-97033AC77954}" presName="bgRect" presStyleLbl="bgShp" presStyleIdx="0" presStyleCnt="2"/>
      <dgm:spPr>
        <a:solidFill>
          <a:srgbClr val="075C97"/>
        </a:solidFill>
      </dgm:spPr>
    </dgm:pt>
    <dgm:pt modelId="{F9526D70-6D1D-4A4D-BD86-F7DB73E43101}" type="pres">
      <dgm:prSet presAssocID="{DFBAB928-B2BC-4674-99CF-97033AC77954}" presName="iconRect" presStyleLbl="node1" presStyleIdx="0" presStyleCnt="2"/>
      <dgm:spPr>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Bank"/>
        </a:ext>
      </dgm:extLst>
    </dgm:pt>
    <dgm:pt modelId="{30DEB469-EF6A-413C-860D-15516FB24612}" type="pres">
      <dgm:prSet presAssocID="{DFBAB928-B2BC-4674-99CF-97033AC77954}" presName="spaceRect" presStyleCnt="0"/>
      <dgm:spPr/>
    </dgm:pt>
    <dgm:pt modelId="{E7AAA131-4D52-45DF-8F5E-34F8F940C27B}" type="pres">
      <dgm:prSet presAssocID="{DFBAB928-B2BC-4674-99CF-97033AC77954}" presName="parTx" presStyleLbl="revTx" presStyleIdx="0" presStyleCnt="2">
        <dgm:presLayoutVars>
          <dgm:chMax val="0"/>
          <dgm:chPref val="0"/>
        </dgm:presLayoutVars>
      </dgm:prSet>
      <dgm:spPr/>
      <dgm:t>
        <a:bodyPr/>
        <a:lstStyle/>
        <a:p>
          <a:endParaRPr lang="en-US"/>
        </a:p>
      </dgm:t>
    </dgm:pt>
    <dgm:pt modelId="{AA742548-5296-407C-9584-55EC659FE293}" type="pres">
      <dgm:prSet presAssocID="{91E9C9FB-E6DC-4886-9BE5-D36A2FB5C7C3}" presName="sibTrans" presStyleCnt="0"/>
      <dgm:spPr/>
    </dgm:pt>
    <dgm:pt modelId="{1B7A7329-F25C-4469-BC7B-B291EC27E7F4}" type="pres">
      <dgm:prSet presAssocID="{1A46F8C0-1666-4EC4-956A-0E7FB48595D1}" presName="compNode" presStyleCnt="0"/>
      <dgm:spPr/>
    </dgm:pt>
    <dgm:pt modelId="{31EE251D-635B-4685-88E2-6973E3481460}" type="pres">
      <dgm:prSet presAssocID="{1A46F8C0-1666-4EC4-956A-0E7FB48595D1}" presName="bgRect" presStyleLbl="bgShp" presStyleIdx="1" presStyleCnt="2"/>
      <dgm:spPr/>
    </dgm:pt>
    <dgm:pt modelId="{AF6EFAFE-320B-4B26-85C7-270615DDD3C7}" type="pres">
      <dgm:prSet presAssocID="{1A46F8C0-1666-4EC4-956A-0E7FB48595D1}"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en-US"/>
        </a:p>
      </dgm:t>
      <dgm:extLst>
        <a:ext uri="{E40237B7-FDA0-4F09-8148-C483321AD2D9}">
          <dgm14:cNvPr xmlns:dgm14="http://schemas.microsoft.com/office/drawing/2010/diagram" id="0" name="" descr="Gears"/>
        </a:ext>
      </dgm:extLst>
    </dgm:pt>
    <dgm:pt modelId="{CA55FF67-B371-4E43-BD43-86177F58B71F}" type="pres">
      <dgm:prSet presAssocID="{1A46F8C0-1666-4EC4-956A-0E7FB48595D1}" presName="spaceRect" presStyleCnt="0"/>
      <dgm:spPr/>
    </dgm:pt>
    <dgm:pt modelId="{F5A4752D-7AD8-49DA-AE40-FCFF48D266C2}" type="pres">
      <dgm:prSet presAssocID="{1A46F8C0-1666-4EC4-956A-0E7FB48595D1}" presName="parTx" presStyleLbl="revTx" presStyleIdx="1" presStyleCnt="2">
        <dgm:presLayoutVars>
          <dgm:chMax val="0"/>
          <dgm:chPref val="0"/>
        </dgm:presLayoutVars>
      </dgm:prSet>
      <dgm:spPr/>
      <dgm:t>
        <a:bodyPr/>
        <a:lstStyle/>
        <a:p>
          <a:endParaRPr lang="en-US"/>
        </a:p>
      </dgm:t>
    </dgm:pt>
  </dgm:ptLst>
  <dgm:cxnLst>
    <dgm:cxn modelId="{47DE5CC1-54EE-4544-89CA-8F41426D9550}" type="presOf" srcId="{DFBAB928-B2BC-4674-99CF-97033AC77954}" destId="{E7AAA131-4D52-45DF-8F5E-34F8F940C27B}" srcOrd="0" destOrd="0" presId="urn:microsoft.com/office/officeart/2018/2/layout/IconVerticalSolidList"/>
    <dgm:cxn modelId="{D26FF9E2-9369-4623-8451-2E567864EE47}" srcId="{662E4BB7-6E00-428D-832B-BD4B539B7663}" destId="{DFBAB928-B2BC-4674-99CF-97033AC77954}" srcOrd="0" destOrd="0" parTransId="{1B174A85-0F93-45F9-89B5-8147DF28DBDC}" sibTransId="{91E9C9FB-E6DC-4886-9BE5-D36A2FB5C7C3}"/>
    <dgm:cxn modelId="{B1BA1B87-3358-476F-B188-69C9AF914F12}" srcId="{662E4BB7-6E00-428D-832B-BD4B539B7663}" destId="{1A46F8C0-1666-4EC4-956A-0E7FB48595D1}" srcOrd="1" destOrd="0" parTransId="{AB4B0852-535E-4E37-9CF7-9CAD9BFD82EA}" sibTransId="{CDC93862-3F2A-4DCF-8E8F-49468F2D8760}"/>
    <dgm:cxn modelId="{117B4E9D-B850-49AF-99A9-DF3C69C085C7}" type="presOf" srcId="{1A46F8C0-1666-4EC4-956A-0E7FB48595D1}" destId="{F5A4752D-7AD8-49DA-AE40-FCFF48D266C2}" srcOrd="0" destOrd="0" presId="urn:microsoft.com/office/officeart/2018/2/layout/IconVerticalSolidList"/>
    <dgm:cxn modelId="{237FB305-6D3E-4695-A82D-4180E4029A71}" type="presOf" srcId="{662E4BB7-6E00-428D-832B-BD4B539B7663}" destId="{F369557B-EEA7-4ED0-80E4-89EA07FEAB55}" srcOrd="0" destOrd="0" presId="urn:microsoft.com/office/officeart/2018/2/layout/IconVerticalSolidList"/>
    <dgm:cxn modelId="{D1C6A2CD-8210-4441-A82C-05A52AAC11EE}" type="presParOf" srcId="{F369557B-EEA7-4ED0-80E4-89EA07FEAB55}" destId="{8DF93563-8641-40DB-BFAD-2ED73C3F8B79}" srcOrd="0" destOrd="0" presId="urn:microsoft.com/office/officeart/2018/2/layout/IconVerticalSolidList"/>
    <dgm:cxn modelId="{00341BBD-B41E-4831-B109-0C7808EB80B1}" type="presParOf" srcId="{8DF93563-8641-40DB-BFAD-2ED73C3F8B79}" destId="{35DF0242-AC8F-433F-B9C1-63DBFAEE56AE}" srcOrd="0" destOrd="0" presId="urn:microsoft.com/office/officeart/2018/2/layout/IconVerticalSolidList"/>
    <dgm:cxn modelId="{0DA43B21-6456-444A-A2BA-469F43111C14}" type="presParOf" srcId="{8DF93563-8641-40DB-BFAD-2ED73C3F8B79}" destId="{F9526D70-6D1D-4A4D-BD86-F7DB73E43101}" srcOrd="1" destOrd="0" presId="urn:microsoft.com/office/officeart/2018/2/layout/IconVerticalSolidList"/>
    <dgm:cxn modelId="{C0947323-D325-44D7-9CD7-6EDFD4C97FFE}" type="presParOf" srcId="{8DF93563-8641-40DB-BFAD-2ED73C3F8B79}" destId="{30DEB469-EF6A-413C-860D-15516FB24612}" srcOrd="2" destOrd="0" presId="urn:microsoft.com/office/officeart/2018/2/layout/IconVerticalSolidList"/>
    <dgm:cxn modelId="{4EAF2CF7-9E14-4CDE-8258-8512DFE51487}" type="presParOf" srcId="{8DF93563-8641-40DB-BFAD-2ED73C3F8B79}" destId="{E7AAA131-4D52-45DF-8F5E-34F8F940C27B}" srcOrd="3" destOrd="0" presId="urn:microsoft.com/office/officeart/2018/2/layout/IconVerticalSolidList"/>
    <dgm:cxn modelId="{4BAA1340-B951-480A-AED3-24BF4D5AE923}" type="presParOf" srcId="{F369557B-EEA7-4ED0-80E4-89EA07FEAB55}" destId="{AA742548-5296-407C-9584-55EC659FE293}" srcOrd="1" destOrd="0" presId="urn:microsoft.com/office/officeart/2018/2/layout/IconVerticalSolidList"/>
    <dgm:cxn modelId="{A62E9516-77C1-4CC2-A507-731B8E6BBB23}" type="presParOf" srcId="{F369557B-EEA7-4ED0-80E4-89EA07FEAB55}" destId="{1B7A7329-F25C-4469-BC7B-B291EC27E7F4}" srcOrd="2" destOrd="0" presId="urn:microsoft.com/office/officeart/2018/2/layout/IconVerticalSolidList"/>
    <dgm:cxn modelId="{1E5D923C-600A-43F3-99B3-D1075DCDBCBA}" type="presParOf" srcId="{1B7A7329-F25C-4469-BC7B-B291EC27E7F4}" destId="{31EE251D-635B-4685-88E2-6973E3481460}" srcOrd="0" destOrd="0" presId="urn:microsoft.com/office/officeart/2018/2/layout/IconVerticalSolidList"/>
    <dgm:cxn modelId="{38D2D4E8-CA00-425E-8EE7-671B7C14995D}" type="presParOf" srcId="{1B7A7329-F25C-4469-BC7B-B291EC27E7F4}" destId="{AF6EFAFE-320B-4B26-85C7-270615DDD3C7}" srcOrd="1" destOrd="0" presId="urn:microsoft.com/office/officeart/2018/2/layout/IconVerticalSolidList"/>
    <dgm:cxn modelId="{DB37662E-1590-469C-B56D-21A7D3FFB9DA}" type="presParOf" srcId="{1B7A7329-F25C-4469-BC7B-B291EC27E7F4}" destId="{CA55FF67-B371-4E43-BD43-86177F58B71F}" srcOrd="2" destOrd="0" presId="urn:microsoft.com/office/officeart/2018/2/layout/IconVerticalSolidList"/>
    <dgm:cxn modelId="{0EDB8529-2212-4173-A819-DFDE366AB622}" type="presParOf" srcId="{1B7A7329-F25C-4469-BC7B-B291EC27E7F4}" destId="{F5A4752D-7AD8-49DA-AE40-FCFF48D266C2}"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86B1767-09F1-43D2-9E9A-01FD5AA9FDA5}" type="doc">
      <dgm:prSet loTypeId="urn:microsoft.com/office/officeart/2016/7/layout/HorizontalActionList" loCatId="List" qsTypeId="urn:microsoft.com/office/officeart/2005/8/quickstyle/simple1" qsCatId="simple" csTypeId="urn:microsoft.com/office/officeart/2005/8/colors/colorful1" csCatId="colorful" phldr="1"/>
      <dgm:spPr/>
      <dgm:t>
        <a:bodyPr/>
        <a:lstStyle/>
        <a:p>
          <a:endParaRPr lang="en-US"/>
        </a:p>
      </dgm:t>
    </dgm:pt>
    <dgm:pt modelId="{240ECB90-80E2-40A9-BFC5-01CF90E1098A}">
      <dgm:prSet/>
      <dgm:spPr/>
      <dgm:t>
        <a:bodyPr/>
        <a:lstStyle/>
        <a:p>
          <a:r>
            <a:rPr lang="en-US" dirty="0"/>
            <a:t>Attend</a:t>
          </a:r>
        </a:p>
      </dgm:t>
    </dgm:pt>
    <dgm:pt modelId="{582D2EDB-C742-47A9-9B49-ADD6956AEDD3}" type="parTrans" cxnId="{524269C6-E72C-4CEC-AB4D-EE44E7FB0DAC}">
      <dgm:prSet/>
      <dgm:spPr/>
      <dgm:t>
        <a:bodyPr/>
        <a:lstStyle/>
        <a:p>
          <a:endParaRPr lang="en-US"/>
        </a:p>
      </dgm:t>
    </dgm:pt>
    <dgm:pt modelId="{0D7DE099-0760-4428-BCB3-5C2DA1C08AF3}" type="sibTrans" cxnId="{524269C6-E72C-4CEC-AB4D-EE44E7FB0DAC}">
      <dgm:prSet/>
      <dgm:spPr/>
      <dgm:t>
        <a:bodyPr/>
        <a:lstStyle/>
        <a:p>
          <a:endParaRPr lang="en-US"/>
        </a:p>
      </dgm:t>
    </dgm:pt>
    <dgm:pt modelId="{68DAE99E-DF4C-4943-A5C4-0FC7F690ACA9}">
      <dgm:prSet custT="1"/>
      <dgm:spPr/>
      <dgm:t>
        <a:bodyPr/>
        <a:lstStyle/>
        <a:p>
          <a:r>
            <a:rPr lang="en-US" sz="1400" b="0" dirty="0"/>
            <a:t>Attend Proposers’ Days </a:t>
          </a:r>
          <a:br>
            <a:rPr lang="en-US" sz="1400" b="0" dirty="0"/>
          </a:br>
          <a:r>
            <a:rPr lang="en-US" sz="1400" b="0" dirty="0"/>
            <a:t>(aka Industry Days)</a:t>
          </a:r>
        </a:p>
        <a:p>
          <a:r>
            <a:rPr lang="en-US" sz="1400" b="0" dirty="0"/>
            <a:t>Held shortly before BAA releases</a:t>
          </a:r>
        </a:p>
      </dgm:t>
    </dgm:pt>
    <dgm:pt modelId="{A039AD31-FF48-4D85-A1FE-7D72A71DD134}" type="parTrans" cxnId="{BAB56265-77D1-45E4-ACF1-47346A4462A2}">
      <dgm:prSet/>
      <dgm:spPr/>
      <dgm:t>
        <a:bodyPr/>
        <a:lstStyle/>
        <a:p>
          <a:endParaRPr lang="en-US"/>
        </a:p>
      </dgm:t>
    </dgm:pt>
    <dgm:pt modelId="{2CA1F59A-F28E-454A-A3FE-797C4E14B666}" type="sibTrans" cxnId="{BAB56265-77D1-45E4-ACF1-47346A4462A2}">
      <dgm:prSet/>
      <dgm:spPr/>
      <dgm:t>
        <a:bodyPr/>
        <a:lstStyle/>
        <a:p>
          <a:endParaRPr lang="en-US"/>
        </a:p>
      </dgm:t>
    </dgm:pt>
    <dgm:pt modelId="{7151A150-6EE7-45A3-BE9E-8B645E68923D}">
      <dgm:prSet/>
      <dgm:spPr/>
      <dgm:t>
        <a:bodyPr/>
        <a:lstStyle/>
        <a:p>
          <a:r>
            <a:rPr lang="en-US" dirty="0"/>
            <a:t>Attend</a:t>
          </a:r>
        </a:p>
      </dgm:t>
    </dgm:pt>
    <dgm:pt modelId="{AC5B9493-A2BB-45B8-9A20-154BCE0FE2D9}" type="parTrans" cxnId="{EAF98FB3-9ECB-4973-8AB2-4FE6C252E019}">
      <dgm:prSet/>
      <dgm:spPr/>
      <dgm:t>
        <a:bodyPr/>
        <a:lstStyle/>
        <a:p>
          <a:endParaRPr lang="en-US"/>
        </a:p>
      </dgm:t>
    </dgm:pt>
    <dgm:pt modelId="{8F3DCD6D-0888-4B7C-8EC8-5F2C9EDB3FBB}" type="sibTrans" cxnId="{EAF98FB3-9ECB-4973-8AB2-4FE6C252E019}">
      <dgm:prSet/>
      <dgm:spPr/>
      <dgm:t>
        <a:bodyPr/>
        <a:lstStyle/>
        <a:p>
          <a:endParaRPr lang="en-US"/>
        </a:p>
      </dgm:t>
    </dgm:pt>
    <dgm:pt modelId="{5AD02F12-8064-4A65-8255-88041B8B80BA}">
      <dgm:prSet custT="1"/>
      <dgm:spPr/>
      <dgm:t>
        <a:bodyPr/>
        <a:lstStyle/>
        <a:p>
          <a:r>
            <a:rPr lang="en-US" sz="1400" b="0" dirty="0"/>
            <a:t>Attend Workshops</a:t>
          </a:r>
        </a:p>
      </dgm:t>
    </dgm:pt>
    <dgm:pt modelId="{85D510D8-9CA4-4C56-B2B3-1F3E69670225}" type="parTrans" cxnId="{2D8235A5-F097-4FC9-AED4-29C2CA79957A}">
      <dgm:prSet/>
      <dgm:spPr/>
      <dgm:t>
        <a:bodyPr/>
        <a:lstStyle/>
        <a:p>
          <a:endParaRPr lang="en-US"/>
        </a:p>
      </dgm:t>
    </dgm:pt>
    <dgm:pt modelId="{2BAC6B4E-BF47-494B-9B06-3B23E04F716F}" type="sibTrans" cxnId="{2D8235A5-F097-4FC9-AED4-29C2CA79957A}">
      <dgm:prSet/>
      <dgm:spPr/>
      <dgm:t>
        <a:bodyPr/>
        <a:lstStyle/>
        <a:p>
          <a:endParaRPr lang="en-US"/>
        </a:p>
      </dgm:t>
    </dgm:pt>
    <dgm:pt modelId="{3D155481-C3FB-4569-B305-401D0E81A7AD}">
      <dgm:prSet/>
      <dgm:spPr>
        <a:solidFill>
          <a:srgbClr val="075C97"/>
        </a:solidFill>
        <a:ln>
          <a:solidFill>
            <a:srgbClr val="075C97"/>
          </a:solidFill>
        </a:ln>
      </dgm:spPr>
      <dgm:t>
        <a:bodyPr/>
        <a:lstStyle/>
        <a:p>
          <a:r>
            <a:rPr lang="en-US" dirty="0"/>
            <a:t>Apply</a:t>
          </a:r>
        </a:p>
      </dgm:t>
    </dgm:pt>
    <dgm:pt modelId="{786AB90F-6FE6-42A5-B0D4-9441A84CE04F}" type="parTrans" cxnId="{049ACAA7-56C9-4758-9F82-5AFD22E5F0BB}">
      <dgm:prSet/>
      <dgm:spPr/>
      <dgm:t>
        <a:bodyPr/>
        <a:lstStyle/>
        <a:p>
          <a:endParaRPr lang="en-US"/>
        </a:p>
      </dgm:t>
    </dgm:pt>
    <dgm:pt modelId="{69D3A2C7-A984-42E0-A7B3-A537D762A09A}" type="sibTrans" cxnId="{049ACAA7-56C9-4758-9F82-5AFD22E5F0BB}">
      <dgm:prSet/>
      <dgm:spPr/>
      <dgm:t>
        <a:bodyPr/>
        <a:lstStyle/>
        <a:p>
          <a:endParaRPr lang="en-US"/>
        </a:p>
      </dgm:t>
    </dgm:pt>
    <dgm:pt modelId="{4491DE3E-3621-4AC8-B8C0-57D5ED4E2595}">
      <dgm:prSet custT="1"/>
      <dgm:spPr>
        <a:solidFill>
          <a:schemeClr val="tx2">
            <a:lumMod val="20000"/>
            <a:lumOff val="80000"/>
            <a:alpha val="90000"/>
          </a:schemeClr>
        </a:solidFill>
        <a:ln>
          <a:noFill/>
        </a:ln>
      </dgm:spPr>
      <dgm:t>
        <a:bodyPr/>
        <a:lstStyle/>
        <a:p>
          <a:r>
            <a:rPr lang="en-US" sz="1400" dirty="0"/>
            <a:t>Open solicitations: </a:t>
          </a:r>
          <a:r>
            <a:rPr lang="en-US" sz="1400" dirty="0">
              <a:hlinkClick xmlns:r="http://schemas.openxmlformats.org/officeDocument/2006/relationships" r:id="rId1"/>
            </a:rPr>
            <a:t>https://www.iarpa.gov/index.php/working-with-iarpa/open-solicitations</a:t>
          </a:r>
          <a:r>
            <a:rPr lang="en-US" sz="1400" dirty="0"/>
            <a:t> </a:t>
          </a:r>
        </a:p>
      </dgm:t>
    </dgm:pt>
    <dgm:pt modelId="{43BDD42C-44DB-464D-AACE-75CD569AA511}" type="parTrans" cxnId="{98293CB2-A2CC-40C6-92F0-67ACFCB98582}">
      <dgm:prSet/>
      <dgm:spPr/>
      <dgm:t>
        <a:bodyPr/>
        <a:lstStyle/>
        <a:p>
          <a:endParaRPr lang="en-US"/>
        </a:p>
      </dgm:t>
    </dgm:pt>
    <dgm:pt modelId="{B9A0ADF9-965E-4B15-A586-E2EEAE609ABC}" type="sibTrans" cxnId="{98293CB2-A2CC-40C6-92F0-67ACFCB98582}">
      <dgm:prSet/>
      <dgm:spPr/>
      <dgm:t>
        <a:bodyPr/>
        <a:lstStyle/>
        <a:p>
          <a:endParaRPr lang="en-US"/>
        </a:p>
      </dgm:t>
    </dgm:pt>
    <dgm:pt modelId="{4E5BA6CC-D650-4228-841B-097CDD882AE7}">
      <dgm:prSet custT="1"/>
      <dgm:spPr/>
      <dgm:t>
        <a:bodyPr/>
        <a:lstStyle/>
        <a:p>
          <a:r>
            <a:rPr lang="en-US" sz="1400" b="0" dirty="0"/>
            <a:t>Get questions answered</a:t>
          </a:r>
        </a:p>
      </dgm:t>
    </dgm:pt>
    <dgm:pt modelId="{1E64E7C1-99D2-4967-86BE-87F2DB85289C}" type="parTrans" cxnId="{10F60B76-193E-4DB8-BBDF-B21C171C8C88}">
      <dgm:prSet/>
      <dgm:spPr/>
      <dgm:t>
        <a:bodyPr/>
        <a:lstStyle/>
        <a:p>
          <a:endParaRPr lang="en-US"/>
        </a:p>
      </dgm:t>
    </dgm:pt>
    <dgm:pt modelId="{61E2DB0B-3B4D-429A-8D2C-02A0C921EBA1}" type="sibTrans" cxnId="{10F60B76-193E-4DB8-BBDF-B21C171C8C88}">
      <dgm:prSet/>
      <dgm:spPr/>
      <dgm:t>
        <a:bodyPr/>
        <a:lstStyle/>
        <a:p>
          <a:endParaRPr lang="en-US"/>
        </a:p>
      </dgm:t>
    </dgm:pt>
    <dgm:pt modelId="{57CFBC2F-C777-4466-A3AD-9260CA8B2BA0}">
      <dgm:prSet custT="1"/>
      <dgm:spPr/>
      <dgm:t>
        <a:bodyPr/>
        <a:lstStyle/>
        <a:p>
          <a:r>
            <a:rPr lang="en-US" sz="1400" b="0" dirty="0"/>
            <a:t>Meet potential collaborators </a:t>
          </a:r>
        </a:p>
      </dgm:t>
    </dgm:pt>
    <dgm:pt modelId="{7B66D29A-634A-41A8-A7F6-6C0B4F4B1D10}" type="parTrans" cxnId="{43304642-4D6F-471C-912A-9406BC48392A}">
      <dgm:prSet/>
      <dgm:spPr/>
      <dgm:t>
        <a:bodyPr/>
        <a:lstStyle/>
        <a:p>
          <a:endParaRPr lang="en-US"/>
        </a:p>
      </dgm:t>
    </dgm:pt>
    <dgm:pt modelId="{F5EA8C33-0129-4045-8D50-FD55E88704B8}" type="sibTrans" cxnId="{43304642-4D6F-471C-912A-9406BC48392A}">
      <dgm:prSet/>
      <dgm:spPr/>
      <dgm:t>
        <a:bodyPr/>
        <a:lstStyle/>
        <a:p>
          <a:endParaRPr lang="en-US"/>
        </a:p>
      </dgm:t>
    </dgm:pt>
    <dgm:pt modelId="{E8F7DE16-144E-43C0-9CEB-DDEB04CDF930}">
      <dgm:prSet custT="1"/>
      <dgm:spPr/>
      <dgm:t>
        <a:bodyPr/>
        <a:lstStyle/>
        <a:p>
          <a:r>
            <a:rPr lang="en-US" sz="1400" b="0" dirty="0">
              <a:solidFill>
                <a:srgbClr val="075C97"/>
              </a:solidFill>
              <a:hlinkClick xmlns:r="http://schemas.openxmlformats.org/officeDocument/2006/relationships" r:id="rId2">
                <a:extLst>
                  <a:ext uri="{A12FA001-AC4F-418D-AE19-62706E023703}">
                    <ahyp:hlinkClr xmlns:ahyp="http://schemas.microsoft.com/office/drawing/2018/hyperlinkcolor" xmlns="" val="tx"/>
                  </a:ext>
                </a:extLst>
              </a:hlinkClick>
            </a:rPr>
            <a:t>https://www.iarpa.gov/index.php/working-with-iarpa/proposers-day</a:t>
          </a:r>
          <a:r>
            <a:rPr lang="en-US" sz="1400" b="0" dirty="0">
              <a:solidFill>
                <a:srgbClr val="075C97"/>
              </a:solidFill>
            </a:rPr>
            <a:t> </a:t>
          </a:r>
        </a:p>
      </dgm:t>
    </dgm:pt>
    <dgm:pt modelId="{C3545FD1-E166-4194-8812-89A21B164C02}" type="parTrans" cxnId="{7FD2A435-AB38-43C6-992C-812EED2EF4E4}">
      <dgm:prSet/>
      <dgm:spPr/>
      <dgm:t>
        <a:bodyPr/>
        <a:lstStyle/>
        <a:p>
          <a:endParaRPr lang="en-US"/>
        </a:p>
      </dgm:t>
    </dgm:pt>
    <dgm:pt modelId="{7035F6C0-4EA3-40D6-BA05-699E2731DB28}" type="sibTrans" cxnId="{7FD2A435-AB38-43C6-992C-812EED2EF4E4}">
      <dgm:prSet/>
      <dgm:spPr/>
      <dgm:t>
        <a:bodyPr/>
        <a:lstStyle/>
        <a:p>
          <a:endParaRPr lang="en-US"/>
        </a:p>
      </dgm:t>
    </dgm:pt>
    <dgm:pt modelId="{1AF200EB-6C9A-4C8F-AFB7-44DD730FDCD1}">
      <dgm:prSet custT="1"/>
      <dgm:spPr/>
      <dgm:t>
        <a:bodyPr/>
        <a:lstStyle/>
        <a:p>
          <a:r>
            <a:rPr lang="en-US" sz="1400" b="0" dirty="0"/>
            <a:t>Held when PM has core program idea</a:t>
          </a:r>
        </a:p>
      </dgm:t>
    </dgm:pt>
    <dgm:pt modelId="{4EC9ACFC-5430-4EB7-8F89-54F38DEF9090}" type="parTrans" cxnId="{1449B803-FE47-497C-9A33-C047D1D9A421}">
      <dgm:prSet/>
      <dgm:spPr/>
      <dgm:t>
        <a:bodyPr/>
        <a:lstStyle/>
        <a:p>
          <a:endParaRPr lang="en-US"/>
        </a:p>
      </dgm:t>
    </dgm:pt>
    <dgm:pt modelId="{0B74B5FC-C8E6-4552-B502-76AE8EBF3136}" type="sibTrans" cxnId="{1449B803-FE47-497C-9A33-C047D1D9A421}">
      <dgm:prSet/>
      <dgm:spPr/>
      <dgm:t>
        <a:bodyPr/>
        <a:lstStyle/>
        <a:p>
          <a:endParaRPr lang="en-US"/>
        </a:p>
      </dgm:t>
    </dgm:pt>
    <dgm:pt modelId="{0149E2D3-AA4B-402F-B81F-85744C14DBF2}">
      <dgm:prSet custT="1"/>
      <dgm:spPr/>
      <dgm:t>
        <a:bodyPr/>
        <a:lstStyle/>
        <a:p>
          <a:r>
            <a:rPr lang="en-US" sz="1400" b="0" dirty="0"/>
            <a:t>Solicits feedback and debates approaches to formulating program plan</a:t>
          </a:r>
        </a:p>
      </dgm:t>
    </dgm:pt>
    <dgm:pt modelId="{FB3CF2DD-6517-49E1-AC98-F50874ECAF15}" type="parTrans" cxnId="{A4A952CA-043B-43CC-8272-171D7BA5CAD8}">
      <dgm:prSet/>
      <dgm:spPr/>
      <dgm:t>
        <a:bodyPr/>
        <a:lstStyle/>
        <a:p>
          <a:endParaRPr lang="en-US"/>
        </a:p>
      </dgm:t>
    </dgm:pt>
    <dgm:pt modelId="{D4F2BBCF-39F2-4773-979A-5FF08293F80B}" type="sibTrans" cxnId="{A4A952CA-043B-43CC-8272-171D7BA5CAD8}">
      <dgm:prSet/>
      <dgm:spPr/>
      <dgm:t>
        <a:bodyPr/>
        <a:lstStyle/>
        <a:p>
          <a:endParaRPr lang="en-US"/>
        </a:p>
      </dgm:t>
    </dgm:pt>
    <dgm:pt modelId="{9C885F77-EAC5-4F20-BA73-1C7607880498}" type="pres">
      <dgm:prSet presAssocID="{186B1767-09F1-43D2-9E9A-01FD5AA9FDA5}" presName="Name0" presStyleCnt="0">
        <dgm:presLayoutVars>
          <dgm:dir/>
          <dgm:animLvl val="lvl"/>
          <dgm:resizeHandles val="exact"/>
        </dgm:presLayoutVars>
      </dgm:prSet>
      <dgm:spPr/>
      <dgm:t>
        <a:bodyPr/>
        <a:lstStyle/>
        <a:p>
          <a:endParaRPr lang="en-US"/>
        </a:p>
      </dgm:t>
    </dgm:pt>
    <dgm:pt modelId="{0ADA51D9-B863-412B-B98A-E21023CFDBEA}" type="pres">
      <dgm:prSet presAssocID="{240ECB90-80E2-40A9-BFC5-01CF90E1098A}" presName="composite" presStyleCnt="0"/>
      <dgm:spPr/>
    </dgm:pt>
    <dgm:pt modelId="{9C87563F-2C1A-47CE-9F19-0821B9B7A1F9}" type="pres">
      <dgm:prSet presAssocID="{240ECB90-80E2-40A9-BFC5-01CF90E1098A}" presName="parTx" presStyleLbl="alignNode1" presStyleIdx="0" presStyleCnt="3">
        <dgm:presLayoutVars>
          <dgm:chMax val="0"/>
          <dgm:chPref val="0"/>
        </dgm:presLayoutVars>
      </dgm:prSet>
      <dgm:spPr/>
      <dgm:t>
        <a:bodyPr/>
        <a:lstStyle/>
        <a:p>
          <a:endParaRPr lang="en-US"/>
        </a:p>
      </dgm:t>
    </dgm:pt>
    <dgm:pt modelId="{4EC675C6-947D-4B59-A43D-E276C80FF2A5}" type="pres">
      <dgm:prSet presAssocID="{240ECB90-80E2-40A9-BFC5-01CF90E1098A}" presName="desTx" presStyleLbl="alignAccFollowNode1" presStyleIdx="0" presStyleCnt="3">
        <dgm:presLayoutVars/>
      </dgm:prSet>
      <dgm:spPr/>
      <dgm:t>
        <a:bodyPr/>
        <a:lstStyle/>
        <a:p>
          <a:endParaRPr lang="en-US"/>
        </a:p>
      </dgm:t>
    </dgm:pt>
    <dgm:pt modelId="{653B41CF-CA8E-4F80-801C-20546A81BA7E}" type="pres">
      <dgm:prSet presAssocID="{0D7DE099-0760-4428-BCB3-5C2DA1C08AF3}" presName="space" presStyleCnt="0"/>
      <dgm:spPr/>
    </dgm:pt>
    <dgm:pt modelId="{747819BE-5CE9-4C41-B354-D50A9AE2FF40}" type="pres">
      <dgm:prSet presAssocID="{7151A150-6EE7-45A3-BE9E-8B645E68923D}" presName="composite" presStyleCnt="0"/>
      <dgm:spPr/>
    </dgm:pt>
    <dgm:pt modelId="{BDCEE9AD-AA41-447E-BADE-4805F57D79A7}" type="pres">
      <dgm:prSet presAssocID="{7151A150-6EE7-45A3-BE9E-8B645E68923D}" presName="parTx" presStyleLbl="alignNode1" presStyleIdx="1" presStyleCnt="3">
        <dgm:presLayoutVars>
          <dgm:chMax val="0"/>
          <dgm:chPref val="0"/>
        </dgm:presLayoutVars>
      </dgm:prSet>
      <dgm:spPr/>
      <dgm:t>
        <a:bodyPr/>
        <a:lstStyle/>
        <a:p>
          <a:endParaRPr lang="en-US"/>
        </a:p>
      </dgm:t>
    </dgm:pt>
    <dgm:pt modelId="{11EE2612-29D3-48A3-9C0A-8EE29E0AF27A}" type="pres">
      <dgm:prSet presAssocID="{7151A150-6EE7-45A3-BE9E-8B645E68923D}" presName="desTx" presStyleLbl="alignAccFollowNode1" presStyleIdx="1" presStyleCnt="3">
        <dgm:presLayoutVars/>
      </dgm:prSet>
      <dgm:spPr/>
      <dgm:t>
        <a:bodyPr/>
        <a:lstStyle/>
        <a:p>
          <a:endParaRPr lang="en-US"/>
        </a:p>
      </dgm:t>
    </dgm:pt>
    <dgm:pt modelId="{63B52552-32A0-4B2F-B14D-BEA290E65E04}" type="pres">
      <dgm:prSet presAssocID="{8F3DCD6D-0888-4B7C-8EC8-5F2C9EDB3FBB}" presName="space" presStyleCnt="0"/>
      <dgm:spPr/>
    </dgm:pt>
    <dgm:pt modelId="{50BED08E-3B06-41A7-89D6-EBCE43CB2E34}" type="pres">
      <dgm:prSet presAssocID="{3D155481-C3FB-4569-B305-401D0E81A7AD}" presName="composite" presStyleCnt="0"/>
      <dgm:spPr/>
    </dgm:pt>
    <dgm:pt modelId="{C6C6C1A4-09A9-458E-BF55-FAFAD12B959F}" type="pres">
      <dgm:prSet presAssocID="{3D155481-C3FB-4569-B305-401D0E81A7AD}" presName="parTx" presStyleLbl="alignNode1" presStyleIdx="2" presStyleCnt="3">
        <dgm:presLayoutVars>
          <dgm:chMax val="0"/>
          <dgm:chPref val="0"/>
        </dgm:presLayoutVars>
      </dgm:prSet>
      <dgm:spPr/>
      <dgm:t>
        <a:bodyPr/>
        <a:lstStyle/>
        <a:p>
          <a:endParaRPr lang="en-US"/>
        </a:p>
      </dgm:t>
    </dgm:pt>
    <dgm:pt modelId="{B8FF902A-92E4-4119-A95C-93F52A45B015}" type="pres">
      <dgm:prSet presAssocID="{3D155481-C3FB-4569-B305-401D0E81A7AD}" presName="desTx" presStyleLbl="alignAccFollowNode1" presStyleIdx="2" presStyleCnt="3">
        <dgm:presLayoutVars/>
      </dgm:prSet>
      <dgm:spPr/>
      <dgm:t>
        <a:bodyPr/>
        <a:lstStyle/>
        <a:p>
          <a:endParaRPr lang="en-US"/>
        </a:p>
      </dgm:t>
    </dgm:pt>
  </dgm:ptLst>
  <dgm:cxnLst>
    <dgm:cxn modelId="{95991B76-9D95-4A44-818D-4841E7B98394}" type="presOf" srcId="{4E5BA6CC-D650-4228-841B-097CDD882AE7}" destId="{4EC675C6-947D-4B59-A43D-E276C80FF2A5}" srcOrd="0" destOrd="1" presId="urn:microsoft.com/office/officeart/2016/7/layout/HorizontalActionList"/>
    <dgm:cxn modelId="{BFFBAE8D-F0F9-483D-A09B-0FB6CD397CEC}" type="presOf" srcId="{240ECB90-80E2-40A9-BFC5-01CF90E1098A}" destId="{9C87563F-2C1A-47CE-9F19-0821B9B7A1F9}" srcOrd="0" destOrd="0" presId="urn:microsoft.com/office/officeart/2016/7/layout/HorizontalActionList"/>
    <dgm:cxn modelId="{BAB56265-77D1-45E4-ACF1-47346A4462A2}" srcId="{240ECB90-80E2-40A9-BFC5-01CF90E1098A}" destId="{68DAE99E-DF4C-4943-A5C4-0FC7F690ACA9}" srcOrd="0" destOrd="0" parTransId="{A039AD31-FF48-4D85-A1FE-7D72A71DD134}" sibTransId="{2CA1F59A-F28E-454A-A3FE-797C4E14B666}"/>
    <dgm:cxn modelId="{5E9BAAD8-DA4D-46C0-A631-0BBA41278A2D}" type="presOf" srcId="{57CFBC2F-C777-4466-A3AD-9260CA8B2BA0}" destId="{4EC675C6-947D-4B59-A43D-E276C80FF2A5}" srcOrd="0" destOrd="2" presId="urn:microsoft.com/office/officeart/2016/7/layout/HorizontalActionList"/>
    <dgm:cxn modelId="{049ACAA7-56C9-4758-9F82-5AFD22E5F0BB}" srcId="{186B1767-09F1-43D2-9E9A-01FD5AA9FDA5}" destId="{3D155481-C3FB-4569-B305-401D0E81A7AD}" srcOrd="2" destOrd="0" parTransId="{786AB90F-6FE6-42A5-B0D4-9441A84CE04F}" sibTransId="{69D3A2C7-A984-42E0-A7B3-A537D762A09A}"/>
    <dgm:cxn modelId="{A4A952CA-043B-43CC-8272-171D7BA5CAD8}" srcId="{5AD02F12-8064-4A65-8255-88041B8B80BA}" destId="{0149E2D3-AA4B-402F-B81F-85744C14DBF2}" srcOrd="1" destOrd="0" parTransId="{FB3CF2DD-6517-49E1-AC98-F50874ECAF15}" sibTransId="{D4F2BBCF-39F2-4773-979A-5FF08293F80B}"/>
    <dgm:cxn modelId="{2D8235A5-F097-4FC9-AED4-29C2CA79957A}" srcId="{7151A150-6EE7-45A3-BE9E-8B645E68923D}" destId="{5AD02F12-8064-4A65-8255-88041B8B80BA}" srcOrd="0" destOrd="0" parTransId="{85D510D8-9CA4-4C56-B2B3-1F3E69670225}" sibTransId="{2BAC6B4E-BF47-494B-9B06-3B23E04F716F}"/>
    <dgm:cxn modelId="{D3DB4992-58EC-45C0-90B4-C9FECC4430E4}" type="presOf" srcId="{3D155481-C3FB-4569-B305-401D0E81A7AD}" destId="{C6C6C1A4-09A9-458E-BF55-FAFAD12B959F}" srcOrd="0" destOrd="0" presId="urn:microsoft.com/office/officeart/2016/7/layout/HorizontalActionList"/>
    <dgm:cxn modelId="{10F60B76-193E-4DB8-BBDF-B21C171C8C88}" srcId="{68DAE99E-DF4C-4943-A5C4-0FC7F690ACA9}" destId="{4E5BA6CC-D650-4228-841B-097CDD882AE7}" srcOrd="0" destOrd="0" parTransId="{1E64E7C1-99D2-4967-86BE-87F2DB85289C}" sibTransId="{61E2DB0B-3B4D-429A-8D2C-02A0C921EBA1}"/>
    <dgm:cxn modelId="{EAF98FB3-9ECB-4973-8AB2-4FE6C252E019}" srcId="{186B1767-09F1-43D2-9E9A-01FD5AA9FDA5}" destId="{7151A150-6EE7-45A3-BE9E-8B645E68923D}" srcOrd="1" destOrd="0" parTransId="{AC5B9493-A2BB-45B8-9A20-154BCE0FE2D9}" sibTransId="{8F3DCD6D-0888-4B7C-8EC8-5F2C9EDB3FBB}"/>
    <dgm:cxn modelId="{A846E821-C8DD-4E01-B99B-9EA81F321E9D}" type="presOf" srcId="{5AD02F12-8064-4A65-8255-88041B8B80BA}" destId="{11EE2612-29D3-48A3-9C0A-8EE29E0AF27A}" srcOrd="0" destOrd="0" presId="urn:microsoft.com/office/officeart/2016/7/layout/HorizontalActionList"/>
    <dgm:cxn modelId="{43304642-4D6F-471C-912A-9406BC48392A}" srcId="{68DAE99E-DF4C-4943-A5C4-0FC7F690ACA9}" destId="{57CFBC2F-C777-4466-A3AD-9260CA8B2BA0}" srcOrd="1" destOrd="0" parTransId="{7B66D29A-634A-41A8-A7F6-6C0B4F4B1D10}" sibTransId="{F5EA8C33-0129-4045-8D50-FD55E88704B8}"/>
    <dgm:cxn modelId="{33623891-765E-42DF-AA1B-D0DA466CCF0C}" type="presOf" srcId="{1AF200EB-6C9A-4C8F-AFB7-44DD730FDCD1}" destId="{11EE2612-29D3-48A3-9C0A-8EE29E0AF27A}" srcOrd="0" destOrd="1" presId="urn:microsoft.com/office/officeart/2016/7/layout/HorizontalActionList"/>
    <dgm:cxn modelId="{B5C397AC-C1F7-430B-815B-F115A2F93CE2}" type="presOf" srcId="{186B1767-09F1-43D2-9E9A-01FD5AA9FDA5}" destId="{9C885F77-EAC5-4F20-BA73-1C7607880498}" srcOrd="0" destOrd="0" presId="urn:microsoft.com/office/officeart/2016/7/layout/HorizontalActionList"/>
    <dgm:cxn modelId="{7FD2A435-AB38-43C6-992C-812EED2EF4E4}" srcId="{68DAE99E-DF4C-4943-A5C4-0FC7F690ACA9}" destId="{E8F7DE16-144E-43C0-9CEB-DDEB04CDF930}" srcOrd="2" destOrd="0" parTransId="{C3545FD1-E166-4194-8812-89A21B164C02}" sibTransId="{7035F6C0-4EA3-40D6-BA05-699E2731DB28}"/>
    <dgm:cxn modelId="{78782F51-89C6-46D0-BB23-064873E467B7}" type="presOf" srcId="{7151A150-6EE7-45A3-BE9E-8B645E68923D}" destId="{BDCEE9AD-AA41-447E-BADE-4805F57D79A7}" srcOrd="0" destOrd="0" presId="urn:microsoft.com/office/officeart/2016/7/layout/HorizontalActionList"/>
    <dgm:cxn modelId="{1449B803-FE47-497C-9A33-C047D1D9A421}" srcId="{5AD02F12-8064-4A65-8255-88041B8B80BA}" destId="{1AF200EB-6C9A-4C8F-AFB7-44DD730FDCD1}" srcOrd="0" destOrd="0" parTransId="{4EC9ACFC-5430-4EB7-8F89-54F38DEF9090}" sibTransId="{0B74B5FC-C8E6-4552-B502-76AE8EBF3136}"/>
    <dgm:cxn modelId="{524269C6-E72C-4CEC-AB4D-EE44E7FB0DAC}" srcId="{186B1767-09F1-43D2-9E9A-01FD5AA9FDA5}" destId="{240ECB90-80E2-40A9-BFC5-01CF90E1098A}" srcOrd="0" destOrd="0" parTransId="{582D2EDB-C742-47A9-9B49-ADD6956AEDD3}" sibTransId="{0D7DE099-0760-4428-BCB3-5C2DA1C08AF3}"/>
    <dgm:cxn modelId="{846F0E40-22CE-469D-89A8-FD155670FA31}" type="presOf" srcId="{68DAE99E-DF4C-4943-A5C4-0FC7F690ACA9}" destId="{4EC675C6-947D-4B59-A43D-E276C80FF2A5}" srcOrd="0" destOrd="0" presId="urn:microsoft.com/office/officeart/2016/7/layout/HorizontalActionList"/>
    <dgm:cxn modelId="{3780CB3B-DB9F-4774-B1FD-DDFA479B239A}" type="presOf" srcId="{4491DE3E-3621-4AC8-B8C0-57D5ED4E2595}" destId="{B8FF902A-92E4-4119-A95C-93F52A45B015}" srcOrd="0" destOrd="0" presId="urn:microsoft.com/office/officeart/2016/7/layout/HorizontalActionList"/>
    <dgm:cxn modelId="{2862ACFF-0237-4097-BED0-E69DE2E1F98F}" type="presOf" srcId="{E8F7DE16-144E-43C0-9CEB-DDEB04CDF930}" destId="{4EC675C6-947D-4B59-A43D-E276C80FF2A5}" srcOrd="0" destOrd="3" presId="urn:microsoft.com/office/officeart/2016/7/layout/HorizontalActionList"/>
    <dgm:cxn modelId="{89C1F4A2-03AD-4E55-9011-4340700F288D}" type="presOf" srcId="{0149E2D3-AA4B-402F-B81F-85744C14DBF2}" destId="{11EE2612-29D3-48A3-9C0A-8EE29E0AF27A}" srcOrd="0" destOrd="2" presId="urn:microsoft.com/office/officeart/2016/7/layout/HorizontalActionList"/>
    <dgm:cxn modelId="{98293CB2-A2CC-40C6-92F0-67ACFCB98582}" srcId="{3D155481-C3FB-4569-B305-401D0E81A7AD}" destId="{4491DE3E-3621-4AC8-B8C0-57D5ED4E2595}" srcOrd="0" destOrd="0" parTransId="{43BDD42C-44DB-464D-AACE-75CD569AA511}" sibTransId="{B9A0ADF9-965E-4B15-A586-E2EEAE609ABC}"/>
    <dgm:cxn modelId="{D044E43F-DDAB-460F-8815-76CA8DB9A1DF}" type="presParOf" srcId="{9C885F77-EAC5-4F20-BA73-1C7607880498}" destId="{0ADA51D9-B863-412B-B98A-E21023CFDBEA}" srcOrd="0" destOrd="0" presId="urn:microsoft.com/office/officeart/2016/7/layout/HorizontalActionList"/>
    <dgm:cxn modelId="{C7BD5970-3F82-465F-87D3-82F2492A236F}" type="presParOf" srcId="{0ADA51D9-B863-412B-B98A-E21023CFDBEA}" destId="{9C87563F-2C1A-47CE-9F19-0821B9B7A1F9}" srcOrd="0" destOrd="0" presId="urn:microsoft.com/office/officeart/2016/7/layout/HorizontalActionList"/>
    <dgm:cxn modelId="{131F6500-8EC9-4F71-9307-59F24848FB91}" type="presParOf" srcId="{0ADA51D9-B863-412B-B98A-E21023CFDBEA}" destId="{4EC675C6-947D-4B59-A43D-E276C80FF2A5}" srcOrd="1" destOrd="0" presId="urn:microsoft.com/office/officeart/2016/7/layout/HorizontalActionList"/>
    <dgm:cxn modelId="{778323B2-8452-40C2-A314-59E6669932E7}" type="presParOf" srcId="{9C885F77-EAC5-4F20-BA73-1C7607880498}" destId="{653B41CF-CA8E-4F80-801C-20546A81BA7E}" srcOrd="1" destOrd="0" presId="urn:microsoft.com/office/officeart/2016/7/layout/HorizontalActionList"/>
    <dgm:cxn modelId="{0CA8D73F-23D8-4150-9122-E5018FFC2E2F}" type="presParOf" srcId="{9C885F77-EAC5-4F20-BA73-1C7607880498}" destId="{747819BE-5CE9-4C41-B354-D50A9AE2FF40}" srcOrd="2" destOrd="0" presId="urn:microsoft.com/office/officeart/2016/7/layout/HorizontalActionList"/>
    <dgm:cxn modelId="{133387A4-A236-4975-9D16-75C1C2CDFFAD}" type="presParOf" srcId="{747819BE-5CE9-4C41-B354-D50A9AE2FF40}" destId="{BDCEE9AD-AA41-447E-BADE-4805F57D79A7}" srcOrd="0" destOrd="0" presId="urn:microsoft.com/office/officeart/2016/7/layout/HorizontalActionList"/>
    <dgm:cxn modelId="{8E98845A-34B0-4739-BE06-929D69DB7F07}" type="presParOf" srcId="{747819BE-5CE9-4C41-B354-D50A9AE2FF40}" destId="{11EE2612-29D3-48A3-9C0A-8EE29E0AF27A}" srcOrd="1" destOrd="0" presId="urn:microsoft.com/office/officeart/2016/7/layout/HorizontalActionList"/>
    <dgm:cxn modelId="{DE61187D-F8BA-43EC-BD67-3F82E2962CA4}" type="presParOf" srcId="{9C885F77-EAC5-4F20-BA73-1C7607880498}" destId="{63B52552-32A0-4B2F-B14D-BEA290E65E04}" srcOrd="3" destOrd="0" presId="urn:microsoft.com/office/officeart/2016/7/layout/HorizontalActionList"/>
    <dgm:cxn modelId="{C052F922-4E19-494A-9652-6F59EDE3CD79}" type="presParOf" srcId="{9C885F77-EAC5-4F20-BA73-1C7607880498}" destId="{50BED08E-3B06-41A7-89D6-EBCE43CB2E34}" srcOrd="4" destOrd="0" presId="urn:microsoft.com/office/officeart/2016/7/layout/HorizontalActionList"/>
    <dgm:cxn modelId="{EC9D2BB5-9ABD-46D1-BCC5-DE9B55F80D9F}" type="presParOf" srcId="{50BED08E-3B06-41A7-89D6-EBCE43CB2E34}" destId="{C6C6C1A4-09A9-458E-BF55-FAFAD12B959F}" srcOrd="0" destOrd="0" presId="urn:microsoft.com/office/officeart/2016/7/layout/HorizontalActionList"/>
    <dgm:cxn modelId="{51718913-0382-4C67-B7B0-2CC773C59E12}" type="presParOf" srcId="{50BED08E-3B06-41A7-89D6-EBCE43CB2E34}" destId="{B8FF902A-92E4-4119-A95C-93F52A45B015}" srcOrd="1" destOrd="0" presId="urn:microsoft.com/office/officeart/2016/7/layout/Horizontal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06C2DE-13CD-4DA8-9E1B-F87BC35F6265}">
      <dsp:nvSpPr>
        <dsp:cNvPr id="0" name=""/>
        <dsp:cNvSpPr/>
      </dsp:nvSpPr>
      <dsp:spPr>
        <a:xfrm>
          <a:off x="0" y="2230550"/>
          <a:ext cx="2541984" cy="1463482"/>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0786" tIns="256032" rIns="180786" bIns="256032" numCol="1" spcCol="1270" anchor="ctr" anchorCtr="0">
          <a:noAutofit/>
        </a:bodyPr>
        <a:lstStyle/>
        <a:p>
          <a:pPr lvl="0" algn="ctr" defTabSz="1600200">
            <a:lnSpc>
              <a:spcPct val="90000"/>
            </a:lnSpc>
            <a:spcBef>
              <a:spcPct val="0"/>
            </a:spcBef>
            <a:spcAft>
              <a:spcPct val="35000"/>
            </a:spcAft>
          </a:pPr>
          <a:r>
            <a:rPr lang="en-US" sz="3600" kern="1200" dirty="0"/>
            <a:t>Write</a:t>
          </a:r>
        </a:p>
      </dsp:txBody>
      <dsp:txXfrm>
        <a:off x="0" y="2230550"/>
        <a:ext cx="2541984" cy="1463482"/>
      </dsp:txXfrm>
    </dsp:sp>
    <dsp:sp modelId="{146314EC-6D3E-4AC1-8CF5-B34E9EB55FAD}">
      <dsp:nvSpPr>
        <dsp:cNvPr id="0" name=""/>
        <dsp:cNvSpPr/>
      </dsp:nvSpPr>
      <dsp:spPr>
        <a:xfrm>
          <a:off x="2541984" y="2230550"/>
          <a:ext cx="7625952" cy="1463482"/>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4690" tIns="190500" rIns="154690" bIns="190500" numCol="1" spcCol="1270" anchor="t" anchorCtr="0">
          <a:noAutofit/>
        </a:bodyPr>
        <a:lstStyle/>
        <a:p>
          <a:pPr lvl="0" algn="l" defTabSz="666750">
            <a:lnSpc>
              <a:spcPct val="90000"/>
            </a:lnSpc>
            <a:spcBef>
              <a:spcPct val="0"/>
            </a:spcBef>
            <a:spcAft>
              <a:spcPct val="35000"/>
            </a:spcAft>
          </a:pPr>
          <a:r>
            <a:rPr lang="en-US" sz="1500" kern="1200"/>
            <a:t>Write a White Paper Incorporating PO Feedback </a:t>
          </a:r>
        </a:p>
        <a:p>
          <a:pPr marL="114300" lvl="1" indent="-114300" algn="l" defTabSz="533400">
            <a:lnSpc>
              <a:spcPct val="90000"/>
            </a:lnSpc>
            <a:spcBef>
              <a:spcPct val="0"/>
            </a:spcBef>
            <a:spcAft>
              <a:spcPct val="15000"/>
            </a:spcAft>
            <a:buChar char="••"/>
          </a:pPr>
          <a:r>
            <a:rPr lang="en-US" sz="1200" kern="1200"/>
            <a:t>Focus on your work’s impact on agency mission</a:t>
          </a:r>
        </a:p>
        <a:p>
          <a:pPr marL="114300" lvl="1" indent="-114300" algn="l" defTabSz="533400">
            <a:lnSpc>
              <a:spcPct val="90000"/>
            </a:lnSpc>
            <a:spcBef>
              <a:spcPct val="0"/>
            </a:spcBef>
            <a:spcAft>
              <a:spcPct val="15000"/>
            </a:spcAft>
            <a:buChar char="••"/>
          </a:pPr>
          <a:r>
            <a:rPr lang="en-US" sz="1200" kern="1200"/>
            <a:t>Focus on research that solves a critical challenge and can pay off quickly</a:t>
          </a:r>
        </a:p>
        <a:p>
          <a:pPr marL="114300" lvl="1" indent="-114300" algn="l" defTabSz="533400">
            <a:lnSpc>
              <a:spcPct val="90000"/>
            </a:lnSpc>
            <a:spcBef>
              <a:spcPct val="0"/>
            </a:spcBef>
            <a:spcAft>
              <a:spcPct val="15000"/>
            </a:spcAft>
            <a:buChar char="••"/>
          </a:pPr>
          <a:r>
            <a:rPr lang="en-US" sz="1200" kern="1200" dirty="0"/>
            <a:t>Focus on the warfighter</a:t>
          </a:r>
        </a:p>
        <a:p>
          <a:pPr marL="114300" lvl="1" indent="-114300" algn="l" defTabSz="533400">
            <a:lnSpc>
              <a:spcPct val="90000"/>
            </a:lnSpc>
            <a:spcBef>
              <a:spcPct val="0"/>
            </a:spcBef>
            <a:spcAft>
              <a:spcPct val="15000"/>
            </a:spcAft>
            <a:buChar char="••"/>
          </a:pPr>
          <a:r>
            <a:rPr lang="en-US" sz="1200" kern="1200" dirty="0"/>
            <a:t>Address risk elements and mitigation strategies. </a:t>
          </a:r>
        </a:p>
      </dsp:txBody>
      <dsp:txXfrm>
        <a:off x="2541984" y="2230550"/>
        <a:ext cx="7625952" cy="1463482"/>
      </dsp:txXfrm>
    </dsp:sp>
    <dsp:sp modelId="{F43390C9-4DC3-4CF5-8E74-609B6CB72BCB}">
      <dsp:nvSpPr>
        <dsp:cNvPr id="0" name=""/>
        <dsp:cNvSpPr/>
      </dsp:nvSpPr>
      <dsp:spPr>
        <a:xfrm rot="10800000">
          <a:off x="0" y="1666"/>
          <a:ext cx="2541984" cy="2250836"/>
        </a:xfrm>
        <a:prstGeom prst="upArrowCallout">
          <a:avLst>
            <a:gd name="adj1" fmla="val 5000"/>
            <a:gd name="adj2" fmla="val 10000"/>
            <a:gd name="adj3" fmla="val 15000"/>
            <a:gd name="adj4" fmla="val 64977"/>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0786" tIns="256032" rIns="180786" bIns="256032" numCol="1" spcCol="1270" anchor="ctr" anchorCtr="0">
          <a:noAutofit/>
        </a:bodyPr>
        <a:lstStyle/>
        <a:p>
          <a:pPr lvl="0" algn="ctr" defTabSz="1600200">
            <a:lnSpc>
              <a:spcPct val="90000"/>
            </a:lnSpc>
            <a:spcBef>
              <a:spcPct val="0"/>
            </a:spcBef>
            <a:spcAft>
              <a:spcPct val="35000"/>
            </a:spcAft>
          </a:pPr>
          <a:r>
            <a:rPr lang="en-US" sz="3600" kern="1200" dirty="0"/>
            <a:t>Talk</a:t>
          </a:r>
        </a:p>
      </dsp:txBody>
      <dsp:txXfrm rot="-10800000">
        <a:off x="0" y="1666"/>
        <a:ext cx="2541984" cy="1463043"/>
      </dsp:txXfrm>
    </dsp:sp>
    <dsp:sp modelId="{E411B796-55CD-481B-BA04-2DB389F6585D}">
      <dsp:nvSpPr>
        <dsp:cNvPr id="0" name=""/>
        <dsp:cNvSpPr/>
      </dsp:nvSpPr>
      <dsp:spPr>
        <a:xfrm>
          <a:off x="2541984" y="1666"/>
          <a:ext cx="7625952" cy="1463043"/>
        </a:xfrm>
        <a:prstGeom prst="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4690" tIns="190500" rIns="154690" bIns="190500" numCol="1" spcCol="1270" anchor="t" anchorCtr="0">
          <a:noAutofit/>
        </a:bodyPr>
        <a:lstStyle/>
        <a:p>
          <a:pPr lvl="0" algn="l" defTabSz="666750">
            <a:lnSpc>
              <a:spcPct val="90000"/>
            </a:lnSpc>
            <a:spcBef>
              <a:spcPct val="0"/>
            </a:spcBef>
            <a:spcAft>
              <a:spcPct val="35000"/>
            </a:spcAft>
          </a:pPr>
          <a:r>
            <a:rPr lang="en-US" sz="1500" kern="1200"/>
            <a:t>Talk to Program Officers</a:t>
          </a:r>
        </a:p>
        <a:p>
          <a:pPr marL="114300" lvl="1" indent="-114300" algn="l" defTabSz="533400">
            <a:lnSpc>
              <a:spcPct val="90000"/>
            </a:lnSpc>
            <a:spcBef>
              <a:spcPct val="0"/>
            </a:spcBef>
            <a:spcAft>
              <a:spcPct val="15000"/>
            </a:spcAft>
            <a:buChar char="••"/>
          </a:pPr>
          <a:r>
            <a:rPr lang="en-US" sz="1200" kern="1200" dirty="0"/>
            <a:t>Assess their most pressing needs.</a:t>
          </a:r>
        </a:p>
        <a:p>
          <a:pPr marL="114300" lvl="1" indent="-114300" algn="l" defTabSz="533400">
            <a:lnSpc>
              <a:spcPct val="90000"/>
            </a:lnSpc>
            <a:spcBef>
              <a:spcPct val="0"/>
            </a:spcBef>
            <a:spcAft>
              <a:spcPct val="15000"/>
            </a:spcAft>
            <a:buChar char="••"/>
          </a:pPr>
          <a:r>
            <a:rPr lang="en-US" sz="1200" kern="1200"/>
            <a:t>Share your elevator pitch and ask for feedback about relevance to their mission</a:t>
          </a:r>
        </a:p>
        <a:p>
          <a:pPr marL="114300" lvl="1" indent="-114300" algn="l" defTabSz="533400">
            <a:lnSpc>
              <a:spcPct val="90000"/>
            </a:lnSpc>
            <a:spcBef>
              <a:spcPct val="0"/>
            </a:spcBef>
            <a:spcAft>
              <a:spcPct val="15000"/>
            </a:spcAft>
            <a:buChar char="••"/>
          </a:pPr>
          <a:r>
            <a:rPr lang="en-US" sz="1200" kern="1200" dirty="0"/>
            <a:t>It is not the PM’s job to figure out how to use your idea for a DoD application. Be sure that you know what the limitations of the current approaches are and how your idea will overcome/circumvent these.</a:t>
          </a:r>
        </a:p>
      </dsp:txBody>
      <dsp:txXfrm>
        <a:off x="2541984" y="1666"/>
        <a:ext cx="7625952" cy="146304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87563F-2C1A-47CE-9F19-0821B9B7A1F9}">
      <dsp:nvSpPr>
        <dsp:cNvPr id="0" name=""/>
        <dsp:cNvSpPr/>
      </dsp:nvSpPr>
      <dsp:spPr>
        <a:xfrm>
          <a:off x="11148" y="256466"/>
          <a:ext cx="3310020" cy="993006"/>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1565" tIns="261565" rIns="261565" bIns="261565" numCol="1" spcCol="1270" anchor="ctr" anchorCtr="0">
          <a:noAutofit/>
        </a:bodyPr>
        <a:lstStyle/>
        <a:p>
          <a:pPr lvl="0" algn="ctr" defTabSz="1466850">
            <a:lnSpc>
              <a:spcPct val="90000"/>
            </a:lnSpc>
            <a:spcBef>
              <a:spcPct val="0"/>
            </a:spcBef>
            <a:spcAft>
              <a:spcPct val="35000"/>
            </a:spcAft>
          </a:pPr>
          <a:r>
            <a:rPr lang="en-US" sz="3300" kern="1200"/>
            <a:t>Pitch</a:t>
          </a:r>
        </a:p>
      </dsp:txBody>
      <dsp:txXfrm>
        <a:off x="11148" y="256466"/>
        <a:ext cx="3310020" cy="993006"/>
      </dsp:txXfrm>
    </dsp:sp>
    <dsp:sp modelId="{4EC675C6-947D-4B59-A43D-E276C80FF2A5}">
      <dsp:nvSpPr>
        <dsp:cNvPr id="0" name=""/>
        <dsp:cNvSpPr/>
      </dsp:nvSpPr>
      <dsp:spPr>
        <a:xfrm>
          <a:off x="11148" y="1249472"/>
          <a:ext cx="3310020" cy="2189760"/>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26956" tIns="326956" rIns="326956" bIns="326956" numCol="1" spcCol="1270" anchor="t" anchorCtr="0">
          <a:noAutofit/>
        </a:bodyPr>
        <a:lstStyle/>
        <a:p>
          <a:pPr lvl="0" algn="l" defTabSz="622300">
            <a:lnSpc>
              <a:spcPct val="90000"/>
            </a:lnSpc>
            <a:spcBef>
              <a:spcPct val="0"/>
            </a:spcBef>
            <a:spcAft>
              <a:spcPct val="35000"/>
            </a:spcAft>
          </a:pPr>
          <a:r>
            <a:rPr lang="en-US" sz="1400" kern="1200" dirty="0"/>
            <a:t>Pitch ideas directly to Program Managers </a:t>
          </a:r>
        </a:p>
        <a:p>
          <a:pPr lvl="0" algn="l" defTabSz="622300">
            <a:lnSpc>
              <a:spcPct val="90000"/>
            </a:lnSpc>
            <a:spcBef>
              <a:spcPct val="0"/>
            </a:spcBef>
            <a:spcAft>
              <a:spcPct val="35000"/>
            </a:spcAft>
          </a:pPr>
          <a:r>
            <a:rPr lang="en-US" sz="1400" kern="1200" dirty="0"/>
            <a:t>(</a:t>
          </a:r>
          <a:r>
            <a:rPr lang="en-US" sz="1400" kern="1200" dirty="0">
              <a:hlinkClick xmlns:r="http://schemas.openxmlformats.org/officeDocument/2006/relationships" r:id="rId1"/>
            </a:rPr>
            <a:t>https://www.iarpa.gov/index.php/our-program-managers</a:t>
          </a:r>
          <a:r>
            <a:rPr lang="en-US" sz="1400" kern="1200" dirty="0"/>
            <a:t>) </a:t>
          </a:r>
        </a:p>
      </dsp:txBody>
      <dsp:txXfrm>
        <a:off x="11148" y="1249472"/>
        <a:ext cx="3310020" cy="2189760"/>
      </dsp:txXfrm>
    </dsp:sp>
    <dsp:sp modelId="{BDCEE9AD-AA41-447E-BADE-4805F57D79A7}">
      <dsp:nvSpPr>
        <dsp:cNvPr id="0" name=""/>
        <dsp:cNvSpPr/>
      </dsp:nvSpPr>
      <dsp:spPr>
        <a:xfrm>
          <a:off x="3428958" y="256466"/>
          <a:ext cx="3310020" cy="993006"/>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1565" tIns="261565" rIns="261565" bIns="261565" numCol="1" spcCol="1270" anchor="ctr" anchorCtr="0">
          <a:noAutofit/>
        </a:bodyPr>
        <a:lstStyle/>
        <a:p>
          <a:pPr lvl="0" algn="ctr" defTabSz="1466850">
            <a:lnSpc>
              <a:spcPct val="90000"/>
            </a:lnSpc>
            <a:spcBef>
              <a:spcPct val="0"/>
            </a:spcBef>
            <a:spcAft>
              <a:spcPct val="35000"/>
            </a:spcAft>
          </a:pPr>
          <a:r>
            <a:rPr lang="en-US" sz="3300" kern="1200" dirty="0"/>
            <a:t>Target</a:t>
          </a:r>
        </a:p>
      </dsp:txBody>
      <dsp:txXfrm>
        <a:off x="3428958" y="256466"/>
        <a:ext cx="3310020" cy="993006"/>
      </dsp:txXfrm>
    </dsp:sp>
    <dsp:sp modelId="{11EE2612-29D3-48A3-9C0A-8EE29E0AF27A}">
      <dsp:nvSpPr>
        <dsp:cNvPr id="0" name=""/>
        <dsp:cNvSpPr/>
      </dsp:nvSpPr>
      <dsp:spPr>
        <a:xfrm>
          <a:off x="3428958" y="1249472"/>
          <a:ext cx="3310020" cy="2189760"/>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26956" tIns="326956" rIns="326956" bIns="326956" numCol="1" spcCol="1270" anchor="t" anchorCtr="0">
          <a:noAutofit/>
        </a:bodyPr>
        <a:lstStyle/>
        <a:p>
          <a:pPr lvl="0" algn="l" defTabSz="622300">
            <a:lnSpc>
              <a:spcPct val="90000"/>
            </a:lnSpc>
            <a:spcBef>
              <a:spcPct val="0"/>
            </a:spcBef>
            <a:spcAft>
              <a:spcPct val="35000"/>
            </a:spcAft>
          </a:pPr>
          <a:r>
            <a:rPr lang="en-US" sz="1400" kern="1200" dirty="0"/>
            <a:t>Review Open (targeted)  &amp; General (by thrust) Solicitations for targets</a:t>
          </a:r>
        </a:p>
      </dsp:txBody>
      <dsp:txXfrm>
        <a:off x="3428958" y="1249472"/>
        <a:ext cx="3310020" cy="2189760"/>
      </dsp:txXfrm>
    </dsp:sp>
    <dsp:sp modelId="{C6C6C1A4-09A9-458E-BF55-FAFAD12B959F}">
      <dsp:nvSpPr>
        <dsp:cNvPr id="0" name=""/>
        <dsp:cNvSpPr/>
      </dsp:nvSpPr>
      <dsp:spPr>
        <a:xfrm>
          <a:off x="6846768" y="256466"/>
          <a:ext cx="3310020" cy="993006"/>
        </a:xfrm>
        <a:prstGeom prst="rect">
          <a:avLst/>
        </a:prstGeom>
        <a:solidFill>
          <a:srgbClr val="075C97"/>
        </a:solidFill>
        <a:ln w="12700" cap="flat" cmpd="sng" algn="ctr">
          <a:solidFill>
            <a:srgbClr val="075C9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1565" tIns="261565" rIns="261565" bIns="261565" numCol="1" spcCol="1270" anchor="ctr" anchorCtr="0">
          <a:noAutofit/>
        </a:bodyPr>
        <a:lstStyle/>
        <a:p>
          <a:pPr lvl="0" algn="ctr" defTabSz="1466850">
            <a:lnSpc>
              <a:spcPct val="90000"/>
            </a:lnSpc>
            <a:spcBef>
              <a:spcPct val="0"/>
            </a:spcBef>
            <a:spcAft>
              <a:spcPct val="35000"/>
            </a:spcAft>
          </a:pPr>
          <a:r>
            <a:rPr lang="en-US" sz="3300" kern="1200" dirty="0"/>
            <a:t>Apply</a:t>
          </a:r>
        </a:p>
      </dsp:txBody>
      <dsp:txXfrm>
        <a:off x="6846768" y="256466"/>
        <a:ext cx="3310020" cy="993006"/>
      </dsp:txXfrm>
    </dsp:sp>
    <dsp:sp modelId="{B8FF902A-92E4-4119-A95C-93F52A45B015}">
      <dsp:nvSpPr>
        <dsp:cNvPr id="0" name=""/>
        <dsp:cNvSpPr/>
      </dsp:nvSpPr>
      <dsp:spPr>
        <a:xfrm>
          <a:off x="6846768" y="1249472"/>
          <a:ext cx="3310020" cy="2189760"/>
        </a:xfrm>
        <a:prstGeom prst="rect">
          <a:avLst/>
        </a:prstGeom>
        <a:solidFill>
          <a:schemeClr val="tx2">
            <a:lumMod val="20000"/>
            <a:lumOff val="80000"/>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26956" tIns="326956" rIns="326956" bIns="326956" numCol="1" spcCol="1270" anchor="t" anchorCtr="0">
          <a:noAutofit/>
        </a:bodyPr>
        <a:lstStyle/>
        <a:p>
          <a:pPr lvl="0" algn="l" defTabSz="622300">
            <a:lnSpc>
              <a:spcPct val="90000"/>
            </a:lnSpc>
            <a:spcBef>
              <a:spcPct val="0"/>
            </a:spcBef>
            <a:spcAft>
              <a:spcPct val="35000"/>
            </a:spcAft>
          </a:pPr>
          <a:r>
            <a:rPr lang="en-US" sz="1400" kern="1200" dirty="0"/>
            <a:t>Consider applying for seedling funding</a:t>
          </a:r>
        </a:p>
        <a:p>
          <a:pPr marL="114300" lvl="1" indent="-114300" algn="l" defTabSz="622300">
            <a:lnSpc>
              <a:spcPct val="90000"/>
            </a:lnSpc>
            <a:spcBef>
              <a:spcPct val="0"/>
            </a:spcBef>
            <a:spcAft>
              <a:spcPct val="15000"/>
            </a:spcAft>
            <a:buChar char="••"/>
          </a:pPr>
          <a:r>
            <a:rPr lang="en-US" sz="1400" kern="1200" dirty="0"/>
            <a:t>9-12 months of funding</a:t>
          </a:r>
        </a:p>
        <a:p>
          <a:pPr marL="114300" lvl="1" indent="-114300" algn="l" defTabSz="622300">
            <a:lnSpc>
              <a:spcPct val="90000"/>
            </a:lnSpc>
            <a:spcBef>
              <a:spcPct val="0"/>
            </a:spcBef>
            <a:spcAft>
              <a:spcPct val="15000"/>
            </a:spcAft>
            <a:buChar char="••"/>
          </a:pPr>
          <a:r>
            <a:rPr lang="en-US" sz="1400" kern="1200" dirty="0"/>
            <a:t>“Take an idea from disbelief to doubt”</a:t>
          </a:r>
        </a:p>
        <a:p>
          <a:pPr marL="114300" lvl="1" indent="-114300" algn="l" defTabSz="622300">
            <a:lnSpc>
              <a:spcPct val="90000"/>
            </a:lnSpc>
            <a:spcBef>
              <a:spcPct val="0"/>
            </a:spcBef>
            <a:spcAft>
              <a:spcPct val="15000"/>
            </a:spcAft>
            <a:buChar char="••"/>
          </a:pPr>
          <a:r>
            <a:rPr lang="en-US" sz="1400" kern="1200" dirty="0"/>
            <a:t>Sets up a 3-5 year research program</a:t>
          </a:r>
        </a:p>
      </dsp:txBody>
      <dsp:txXfrm>
        <a:off x="6846768" y="1249472"/>
        <a:ext cx="3310020" cy="218976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1C3D95-3E8B-42C2-B32E-D10166197892}">
      <dsp:nvSpPr>
        <dsp:cNvPr id="0" name=""/>
        <dsp:cNvSpPr/>
      </dsp:nvSpPr>
      <dsp:spPr>
        <a:xfrm>
          <a:off x="540171" y="1932"/>
          <a:ext cx="2839873" cy="170392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DARPA program managers are experts in some domain of science, engineering, and/or DoD need … and have elucidated a program vision of interest to DARPA management. </a:t>
          </a:r>
        </a:p>
      </dsp:txBody>
      <dsp:txXfrm>
        <a:off x="540171" y="1932"/>
        <a:ext cx="2839873" cy="1703923"/>
      </dsp:txXfrm>
    </dsp:sp>
    <dsp:sp modelId="{1C5C852E-88B4-44CB-A79A-42B7CF9E16DF}">
      <dsp:nvSpPr>
        <dsp:cNvPr id="0" name=""/>
        <dsp:cNvSpPr/>
      </dsp:nvSpPr>
      <dsp:spPr>
        <a:xfrm>
          <a:off x="3664031" y="1932"/>
          <a:ext cx="2839873" cy="170392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It is possible that they know more about your community and the current state of the art than you! Do your homework and put your ideas in proper context.</a:t>
          </a:r>
        </a:p>
      </dsp:txBody>
      <dsp:txXfrm>
        <a:off x="3664031" y="1932"/>
        <a:ext cx="2839873" cy="1703923"/>
      </dsp:txXfrm>
    </dsp:sp>
    <dsp:sp modelId="{D328DF81-FD06-439C-BBDD-AD78ED61D814}">
      <dsp:nvSpPr>
        <dsp:cNvPr id="0" name=""/>
        <dsp:cNvSpPr/>
      </dsp:nvSpPr>
      <dsp:spPr>
        <a:xfrm>
          <a:off x="6787892" y="1932"/>
          <a:ext cx="2839873" cy="170392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Include strong quantitative arguments in your presentations.</a:t>
          </a:r>
        </a:p>
      </dsp:txBody>
      <dsp:txXfrm>
        <a:off x="6787892" y="1932"/>
        <a:ext cx="2839873" cy="1703923"/>
      </dsp:txXfrm>
    </dsp:sp>
    <dsp:sp modelId="{990DDCDC-97E8-48BF-8AEC-62A2CF9829F3}">
      <dsp:nvSpPr>
        <dsp:cNvPr id="0" name=""/>
        <dsp:cNvSpPr/>
      </dsp:nvSpPr>
      <dsp:spPr>
        <a:xfrm>
          <a:off x="2102101" y="1989843"/>
          <a:ext cx="2839873" cy="170392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PMs are extremely busy. Be concise, be persistent, and be patient. Visits are excellent for getting &gt;30 minutes of undivided attention but plan these FAR in advance. </a:t>
          </a:r>
        </a:p>
      </dsp:txBody>
      <dsp:txXfrm>
        <a:off x="2102101" y="1989843"/>
        <a:ext cx="2839873" cy="1703923"/>
      </dsp:txXfrm>
    </dsp:sp>
    <dsp:sp modelId="{14A8AF2C-64B1-4B3F-A051-2649EB80743F}">
      <dsp:nvSpPr>
        <dsp:cNvPr id="0" name=""/>
        <dsp:cNvSpPr/>
      </dsp:nvSpPr>
      <dsp:spPr>
        <a:xfrm>
          <a:off x="5225962" y="1989843"/>
          <a:ext cx="2839873" cy="170392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There are many different PM “styles” and different Tech Offices (DSO, MTO, STO, etc.) promote different balances between fundamental and applied activities. </a:t>
          </a:r>
        </a:p>
      </dsp:txBody>
      <dsp:txXfrm>
        <a:off x="5225962" y="1989843"/>
        <a:ext cx="2839873" cy="170392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1C3D95-3E8B-42C2-B32E-D10166197892}">
      <dsp:nvSpPr>
        <dsp:cNvPr id="0" name=""/>
        <dsp:cNvSpPr/>
      </dsp:nvSpPr>
      <dsp:spPr>
        <a:xfrm>
          <a:off x="540171" y="1932"/>
          <a:ext cx="2839873" cy="170392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DARPA PM appointments are short term by design. This results in new PMs eager/anxious to start their programs ASAP. You should be helping!</a:t>
          </a:r>
        </a:p>
      </dsp:txBody>
      <dsp:txXfrm>
        <a:off x="540171" y="1932"/>
        <a:ext cx="2839873" cy="1703923"/>
      </dsp:txXfrm>
    </dsp:sp>
    <dsp:sp modelId="{1C5C852E-88B4-44CB-A79A-42B7CF9E16DF}">
      <dsp:nvSpPr>
        <dsp:cNvPr id="0" name=""/>
        <dsp:cNvSpPr/>
      </dsp:nvSpPr>
      <dsp:spPr>
        <a:xfrm>
          <a:off x="3664031" y="1932"/>
          <a:ext cx="2839873" cy="170392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Contact new PMs.</a:t>
          </a:r>
        </a:p>
      </dsp:txBody>
      <dsp:txXfrm>
        <a:off x="3664031" y="1932"/>
        <a:ext cx="2839873" cy="1703923"/>
      </dsp:txXfrm>
    </dsp:sp>
    <dsp:sp modelId="{D328DF81-FD06-439C-BBDD-AD78ED61D814}">
      <dsp:nvSpPr>
        <dsp:cNvPr id="0" name=""/>
        <dsp:cNvSpPr/>
      </dsp:nvSpPr>
      <dsp:spPr>
        <a:xfrm>
          <a:off x="6787892" y="1932"/>
          <a:ext cx="2839873" cy="170392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A new program is likely much broader than your project idea so take time to explain how your small piece contributes to the whole. </a:t>
          </a:r>
        </a:p>
      </dsp:txBody>
      <dsp:txXfrm>
        <a:off x="6787892" y="1932"/>
        <a:ext cx="2839873" cy="1703923"/>
      </dsp:txXfrm>
    </dsp:sp>
    <dsp:sp modelId="{990DDCDC-97E8-48BF-8AEC-62A2CF9829F3}">
      <dsp:nvSpPr>
        <dsp:cNvPr id="0" name=""/>
        <dsp:cNvSpPr/>
      </dsp:nvSpPr>
      <dsp:spPr>
        <a:xfrm>
          <a:off x="2102101" y="1989843"/>
          <a:ext cx="2839873" cy="170392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Answer questions and respond to requests for materials quickly.</a:t>
          </a:r>
        </a:p>
      </dsp:txBody>
      <dsp:txXfrm>
        <a:off x="2102101" y="1989843"/>
        <a:ext cx="2839873" cy="1703923"/>
      </dsp:txXfrm>
    </dsp:sp>
    <dsp:sp modelId="{14A8AF2C-64B1-4B3F-A051-2649EB80743F}">
      <dsp:nvSpPr>
        <dsp:cNvPr id="0" name=""/>
        <dsp:cNvSpPr/>
      </dsp:nvSpPr>
      <dsp:spPr>
        <a:xfrm>
          <a:off x="5225962" y="1989843"/>
          <a:ext cx="2839873" cy="170392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a:t>You’re trying to get your interests included in the eventual BAA.</a:t>
          </a:r>
          <a:endParaRPr lang="en-US" sz="1800" kern="1200" dirty="0"/>
        </a:p>
      </dsp:txBody>
      <dsp:txXfrm>
        <a:off x="5225962" y="1989843"/>
        <a:ext cx="2839873" cy="17039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617D98-F0BE-4D27-8609-4F303A817DA9}">
      <dsp:nvSpPr>
        <dsp:cNvPr id="0" name=""/>
        <dsp:cNvSpPr/>
      </dsp:nvSpPr>
      <dsp:spPr>
        <a:xfrm>
          <a:off x="718539" y="89779"/>
          <a:ext cx="1101515" cy="1101515"/>
        </a:xfrm>
        <a:prstGeom prst="rect">
          <a:avLst/>
        </a:prstGeom>
        <a:blipFill>
          <a:blip xmlns:r="http://schemas.openxmlformats.org/officeDocument/2006/relationships" r:embed="rId1">
            <a:duotone>
              <a:schemeClr val="accent3">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8DC1304-125B-4BD7-9CE3-C715592C1C93}">
      <dsp:nvSpPr>
        <dsp:cNvPr id="0" name=""/>
        <dsp:cNvSpPr/>
      </dsp:nvSpPr>
      <dsp:spPr>
        <a:xfrm>
          <a:off x="2289" y="1356578"/>
          <a:ext cx="3147187" cy="4720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666750">
            <a:lnSpc>
              <a:spcPct val="100000"/>
            </a:lnSpc>
            <a:spcBef>
              <a:spcPct val="0"/>
            </a:spcBef>
            <a:spcAft>
              <a:spcPct val="35000"/>
            </a:spcAft>
            <a:defRPr b="1"/>
          </a:pPr>
          <a:r>
            <a:rPr lang="en-US" sz="1500" kern="1200"/>
            <a:t>Faculty Exchanges and Summer Faculty Positions in DoD</a:t>
          </a:r>
        </a:p>
      </dsp:txBody>
      <dsp:txXfrm>
        <a:off x="2289" y="1356578"/>
        <a:ext cx="3147187" cy="472078"/>
      </dsp:txXfrm>
    </dsp:sp>
    <dsp:sp modelId="{F141DAA7-B21C-4EE9-BF8A-A155DC9EFDB3}">
      <dsp:nvSpPr>
        <dsp:cNvPr id="0" name=""/>
        <dsp:cNvSpPr/>
      </dsp:nvSpPr>
      <dsp:spPr>
        <a:xfrm>
          <a:off x="2289" y="1905532"/>
          <a:ext cx="3147187" cy="20280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711200">
            <a:lnSpc>
              <a:spcPct val="100000"/>
            </a:lnSpc>
            <a:spcBef>
              <a:spcPct val="0"/>
            </a:spcBef>
            <a:spcAft>
              <a:spcPct val="35000"/>
            </a:spcAft>
          </a:pPr>
          <a:r>
            <a:rPr lang="en-US" sz="1600" kern="1200" dirty="0">
              <a:hlinkClick xmlns:r="http://schemas.openxmlformats.org/officeDocument/2006/relationships" r:id="rId6"/>
            </a:rPr>
            <a:t>Navy Summer Faculty Research Program and Sabbatical Leave</a:t>
          </a:r>
          <a:endParaRPr lang="en-US" sz="1600" kern="1200" dirty="0"/>
        </a:p>
        <a:p>
          <a:pPr lvl="0" algn="l" defTabSz="711200">
            <a:lnSpc>
              <a:spcPct val="100000"/>
            </a:lnSpc>
            <a:spcBef>
              <a:spcPct val="0"/>
            </a:spcBef>
            <a:spcAft>
              <a:spcPct val="35000"/>
            </a:spcAft>
          </a:pPr>
          <a:r>
            <a:rPr lang="en-US" sz="1600" kern="1200" dirty="0">
              <a:hlinkClick xmlns:r="http://schemas.openxmlformats.org/officeDocument/2006/relationships" r:id="rId7"/>
            </a:rPr>
            <a:t>Air Force Visiting Scientist Program </a:t>
          </a:r>
          <a:endParaRPr lang="en-US" sz="1600" kern="1200" dirty="0"/>
        </a:p>
        <a:p>
          <a:pPr lvl="0" algn="l" defTabSz="711200">
            <a:lnSpc>
              <a:spcPct val="100000"/>
            </a:lnSpc>
            <a:spcBef>
              <a:spcPct val="0"/>
            </a:spcBef>
            <a:spcAft>
              <a:spcPct val="35000"/>
            </a:spcAft>
          </a:pPr>
          <a:r>
            <a:rPr lang="en-US" sz="1600" kern="1200" dirty="0">
              <a:hlinkClick xmlns:r="http://schemas.openxmlformats.org/officeDocument/2006/relationships" r:id="rId8"/>
            </a:rPr>
            <a:t>Engineer and Scientist Exchange Program (ESEP)</a:t>
          </a:r>
          <a:endParaRPr lang="en-US" sz="1600" kern="1200" dirty="0"/>
        </a:p>
        <a:p>
          <a:pPr lvl="0" algn="l" defTabSz="711200">
            <a:lnSpc>
              <a:spcPct val="100000"/>
            </a:lnSpc>
            <a:spcBef>
              <a:spcPct val="0"/>
            </a:spcBef>
            <a:spcAft>
              <a:spcPct val="35000"/>
            </a:spcAft>
          </a:pPr>
          <a:r>
            <a:rPr lang="en-US" sz="1600" kern="1200" dirty="0">
              <a:hlinkClick xmlns:r="http://schemas.openxmlformats.org/officeDocument/2006/relationships" r:id="rId8"/>
            </a:rPr>
            <a:t>USAF-Summer Faculty Fellowship Program (SFFP)</a:t>
          </a:r>
          <a:endParaRPr lang="en-US" sz="1600" kern="1200" dirty="0"/>
        </a:p>
      </dsp:txBody>
      <dsp:txXfrm>
        <a:off x="2289" y="1905532"/>
        <a:ext cx="3147187" cy="2028048"/>
      </dsp:txXfrm>
    </dsp:sp>
    <dsp:sp modelId="{201E2270-AE9F-4FAB-B51C-E9B8D025A6AB}">
      <dsp:nvSpPr>
        <dsp:cNvPr id="0" name=""/>
        <dsp:cNvSpPr/>
      </dsp:nvSpPr>
      <dsp:spPr>
        <a:xfrm>
          <a:off x="4528586" y="89779"/>
          <a:ext cx="1101515" cy="1101515"/>
        </a:xfrm>
        <a:prstGeom prst="rect">
          <a:avLst/>
        </a:prstGeom>
        <a:blipFill>
          <a:blip xmlns:r="http://schemas.openxmlformats.org/officeDocument/2006/relationships" r:embed="rId9">
            <a:duotone>
              <a:schemeClr val="accent2">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B68DC6B-605C-4F2D-8FD1-729BE1993D8E}">
      <dsp:nvSpPr>
        <dsp:cNvPr id="0" name=""/>
        <dsp:cNvSpPr/>
      </dsp:nvSpPr>
      <dsp:spPr>
        <a:xfrm>
          <a:off x="3700235" y="1356578"/>
          <a:ext cx="3147187" cy="4720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666750">
            <a:lnSpc>
              <a:spcPct val="100000"/>
            </a:lnSpc>
            <a:spcBef>
              <a:spcPct val="0"/>
            </a:spcBef>
            <a:spcAft>
              <a:spcPct val="35000"/>
            </a:spcAft>
            <a:defRPr b="1"/>
          </a:pPr>
          <a:r>
            <a:rPr lang="en-US" sz="1500" kern="1200" dirty="0"/>
            <a:t>Consider becoming a Program Officer on rotation at a DoD agency</a:t>
          </a:r>
        </a:p>
      </dsp:txBody>
      <dsp:txXfrm>
        <a:off x="3700235" y="1356578"/>
        <a:ext cx="3147187" cy="472078"/>
      </dsp:txXfrm>
    </dsp:sp>
    <dsp:sp modelId="{8FFD6678-50F4-4AAE-98A2-D1645C62AC34}">
      <dsp:nvSpPr>
        <dsp:cNvPr id="0" name=""/>
        <dsp:cNvSpPr/>
      </dsp:nvSpPr>
      <dsp:spPr>
        <a:xfrm>
          <a:off x="3700235" y="1905532"/>
          <a:ext cx="3147187" cy="2028048"/>
        </a:xfrm>
        <a:prstGeom prst="rect">
          <a:avLst/>
        </a:prstGeom>
        <a:noFill/>
        <a:ln>
          <a:noFill/>
        </a:ln>
        <a:effectLst/>
      </dsp:spPr>
      <dsp:style>
        <a:lnRef idx="0">
          <a:scrgbClr r="0" g="0" b="0"/>
        </a:lnRef>
        <a:fillRef idx="0">
          <a:scrgbClr r="0" g="0" b="0"/>
        </a:fillRef>
        <a:effectRef idx="0">
          <a:scrgbClr r="0" g="0" b="0"/>
        </a:effectRef>
        <a:fontRef idx="minor"/>
      </dsp:style>
    </dsp:sp>
    <dsp:sp modelId="{8C3B188A-ED0D-4B62-A120-D0FEF9E4A430}">
      <dsp:nvSpPr>
        <dsp:cNvPr id="0" name=""/>
        <dsp:cNvSpPr/>
      </dsp:nvSpPr>
      <dsp:spPr>
        <a:xfrm>
          <a:off x="8291917" y="89779"/>
          <a:ext cx="1101515" cy="1101515"/>
        </a:xfrm>
        <a:prstGeom prst="rect">
          <a:avLst/>
        </a:prstGeom>
        <a:blipFill>
          <a:blip xmlns:r="http://schemas.openxmlformats.org/officeDocument/2006/relationships" r:embed="rId11">
            <a:duotone>
              <a:schemeClr val="accent1">
                <a:shade val="45000"/>
                <a:satMod val="135000"/>
              </a:schemeClr>
              <a:prstClr val="white"/>
            </a:duotone>
            <a:extLst>
              <a:ext uri="{96DAC541-7B7A-43D3-8B79-37D633B846F1}">
                <asvg:svgBlip xmlns:asvg="http://schemas.microsoft.com/office/drawing/2016/SVG/main" xmlns="" r:embed="rId1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873E7A0-AA8C-4856-BBBC-8D18F196A150}">
      <dsp:nvSpPr>
        <dsp:cNvPr id="0" name=""/>
        <dsp:cNvSpPr/>
      </dsp:nvSpPr>
      <dsp:spPr>
        <a:xfrm>
          <a:off x="7398180" y="1356578"/>
          <a:ext cx="3147187" cy="4720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666750">
            <a:lnSpc>
              <a:spcPct val="100000"/>
            </a:lnSpc>
            <a:spcBef>
              <a:spcPct val="0"/>
            </a:spcBef>
            <a:spcAft>
              <a:spcPct val="35000"/>
            </a:spcAft>
            <a:defRPr b="1"/>
          </a:pPr>
          <a:r>
            <a:rPr lang="en-US" sz="1500" kern="1200" dirty="0"/>
            <a:t>Volunteer to be a panel reviewer</a:t>
          </a:r>
        </a:p>
      </dsp:txBody>
      <dsp:txXfrm>
        <a:off x="7398180" y="1356578"/>
        <a:ext cx="3147187" cy="472078"/>
      </dsp:txXfrm>
    </dsp:sp>
    <dsp:sp modelId="{9EA2C385-4604-468D-9511-E5C0956AF4F0}">
      <dsp:nvSpPr>
        <dsp:cNvPr id="0" name=""/>
        <dsp:cNvSpPr/>
      </dsp:nvSpPr>
      <dsp:spPr>
        <a:xfrm>
          <a:off x="7398180" y="1905532"/>
          <a:ext cx="3147187" cy="2028048"/>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1A779B-7A0A-418D-B487-A86D7DFB9FEA}">
      <dsp:nvSpPr>
        <dsp:cNvPr id="0" name=""/>
        <dsp:cNvSpPr/>
      </dsp:nvSpPr>
      <dsp:spPr>
        <a:xfrm>
          <a:off x="52796" y="445961"/>
          <a:ext cx="899641" cy="899641"/>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E58DB6F-FBAC-432E-9840-C2F1AB46C7D1}">
      <dsp:nvSpPr>
        <dsp:cNvPr id="0" name=""/>
        <dsp:cNvSpPr/>
      </dsp:nvSpPr>
      <dsp:spPr>
        <a:xfrm>
          <a:off x="241721" y="634886"/>
          <a:ext cx="521792" cy="521792"/>
        </a:xfrm>
        <a:prstGeom prst="rect">
          <a:avLst/>
        </a:prstGeom>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6512080-7005-4229-8345-4652F6354127}">
      <dsp:nvSpPr>
        <dsp:cNvPr id="0" name=""/>
        <dsp:cNvSpPr/>
      </dsp:nvSpPr>
      <dsp:spPr>
        <a:xfrm>
          <a:off x="1145218" y="445961"/>
          <a:ext cx="2120584" cy="8996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622300">
            <a:lnSpc>
              <a:spcPct val="100000"/>
            </a:lnSpc>
            <a:spcBef>
              <a:spcPct val="0"/>
            </a:spcBef>
            <a:spcAft>
              <a:spcPct val="35000"/>
            </a:spcAft>
          </a:pPr>
          <a:r>
            <a:rPr lang="en-US" sz="1400" b="1" kern="1200" dirty="0"/>
            <a:t>Be clear, concise, correct, compelling and complete. Be persuasive but avoid hyperbole.</a:t>
          </a:r>
        </a:p>
      </dsp:txBody>
      <dsp:txXfrm>
        <a:off x="1145218" y="445961"/>
        <a:ext cx="2120584" cy="899641"/>
      </dsp:txXfrm>
    </dsp:sp>
    <dsp:sp modelId="{D11CF9C0-9A22-46B1-A238-25F914359B94}">
      <dsp:nvSpPr>
        <dsp:cNvPr id="0" name=""/>
        <dsp:cNvSpPr/>
      </dsp:nvSpPr>
      <dsp:spPr>
        <a:xfrm>
          <a:off x="3635298" y="445961"/>
          <a:ext cx="899641" cy="899641"/>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1F77930-E418-48B9-89D8-0B7934AF2D52}">
      <dsp:nvSpPr>
        <dsp:cNvPr id="0" name=""/>
        <dsp:cNvSpPr/>
      </dsp:nvSpPr>
      <dsp:spPr>
        <a:xfrm>
          <a:off x="3824223" y="634886"/>
          <a:ext cx="521792" cy="52179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9ED526D-C289-48E1-A573-B0AB70DD1DFF}">
      <dsp:nvSpPr>
        <dsp:cNvPr id="0" name=""/>
        <dsp:cNvSpPr/>
      </dsp:nvSpPr>
      <dsp:spPr>
        <a:xfrm>
          <a:off x="4727720" y="445961"/>
          <a:ext cx="2120584" cy="8996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622300">
            <a:lnSpc>
              <a:spcPct val="100000"/>
            </a:lnSpc>
            <a:spcBef>
              <a:spcPct val="0"/>
            </a:spcBef>
            <a:spcAft>
              <a:spcPct val="35000"/>
            </a:spcAft>
          </a:pPr>
          <a:r>
            <a:rPr lang="en-US" sz="1400" b="1" kern="1200" dirty="0"/>
            <a:t>Develop a centerpiece graphic if possible.</a:t>
          </a:r>
        </a:p>
      </dsp:txBody>
      <dsp:txXfrm>
        <a:off x="4727720" y="445961"/>
        <a:ext cx="2120584" cy="899641"/>
      </dsp:txXfrm>
    </dsp:sp>
    <dsp:sp modelId="{DAF2220A-0C7A-4384-A678-03E239DC7BE5}">
      <dsp:nvSpPr>
        <dsp:cNvPr id="0" name=""/>
        <dsp:cNvSpPr/>
      </dsp:nvSpPr>
      <dsp:spPr>
        <a:xfrm>
          <a:off x="52796" y="2270519"/>
          <a:ext cx="899641" cy="899641"/>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4E7947D-F75D-42A3-BC1D-C6CD0076AC2D}">
      <dsp:nvSpPr>
        <dsp:cNvPr id="0" name=""/>
        <dsp:cNvSpPr/>
      </dsp:nvSpPr>
      <dsp:spPr>
        <a:xfrm>
          <a:off x="241721" y="2459443"/>
          <a:ext cx="521792" cy="521792"/>
        </a:xfrm>
        <a:prstGeom prst="rect">
          <a:avLst/>
        </a:prstGeom>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37E19CD-DF97-4D64-8E99-454B8EA8588A}">
      <dsp:nvSpPr>
        <dsp:cNvPr id="0" name=""/>
        <dsp:cNvSpPr/>
      </dsp:nvSpPr>
      <dsp:spPr>
        <a:xfrm>
          <a:off x="1145218" y="2270519"/>
          <a:ext cx="2120584" cy="8996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622300">
            <a:lnSpc>
              <a:spcPct val="100000"/>
            </a:lnSpc>
            <a:spcBef>
              <a:spcPct val="0"/>
            </a:spcBef>
            <a:spcAft>
              <a:spcPct val="35000"/>
            </a:spcAft>
          </a:pPr>
          <a:r>
            <a:rPr lang="en-US" sz="1400" b="1" kern="1200" dirty="0"/>
            <a:t>Always tie the research objectives to the mission objectives</a:t>
          </a:r>
        </a:p>
      </dsp:txBody>
      <dsp:txXfrm>
        <a:off x="1145218" y="2270519"/>
        <a:ext cx="2120584" cy="899641"/>
      </dsp:txXfrm>
    </dsp:sp>
    <dsp:sp modelId="{4619849E-DB16-4C19-8DF7-BB64A93D4753}">
      <dsp:nvSpPr>
        <dsp:cNvPr id="0" name=""/>
        <dsp:cNvSpPr/>
      </dsp:nvSpPr>
      <dsp:spPr>
        <a:xfrm>
          <a:off x="3635298" y="2270519"/>
          <a:ext cx="899641" cy="899641"/>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A3018DF-A15F-45A1-8992-7C97364FC730}">
      <dsp:nvSpPr>
        <dsp:cNvPr id="0" name=""/>
        <dsp:cNvSpPr/>
      </dsp:nvSpPr>
      <dsp:spPr>
        <a:xfrm>
          <a:off x="3824223" y="2459443"/>
          <a:ext cx="521792" cy="521792"/>
        </a:xfrm>
        <a:prstGeom prst="rect">
          <a:avLst/>
        </a:prstGeom>
        <a:blipFill>
          <a:blip xmlns:r="http://schemas.openxmlformats.org/officeDocument/2006/relationships"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E05EAD6-F841-483F-BE2F-95B6ABF6B980}">
      <dsp:nvSpPr>
        <dsp:cNvPr id="0" name=""/>
        <dsp:cNvSpPr/>
      </dsp:nvSpPr>
      <dsp:spPr>
        <a:xfrm>
          <a:off x="4727720" y="2270519"/>
          <a:ext cx="2120584" cy="8996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622300">
            <a:lnSpc>
              <a:spcPct val="100000"/>
            </a:lnSpc>
            <a:spcBef>
              <a:spcPct val="0"/>
            </a:spcBef>
            <a:spcAft>
              <a:spcPct val="35000"/>
            </a:spcAft>
          </a:pPr>
          <a:r>
            <a:rPr lang="en-US" sz="1400" b="1" kern="1200" dirty="0"/>
            <a:t>Have clear project management plans (break your approach into clear tasks with defined expected outcomes, Go/No Go decision points, etc.)</a:t>
          </a:r>
        </a:p>
      </dsp:txBody>
      <dsp:txXfrm>
        <a:off x="4727720" y="2270519"/>
        <a:ext cx="2120584" cy="899641"/>
      </dsp:txXfrm>
    </dsp:sp>
    <dsp:sp modelId="{B56CF052-50E9-4873-AD25-7C6442317C6B}">
      <dsp:nvSpPr>
        <dsp:cNvPr id="0" name=""/>
        <dsp:cNvSpPr/>
      </dsp:nvSpPr>
      <dsp:spPr>
        <a:xfrm>
          <a:off x="52796" y="4095076"/>
          <a:ext cx="899641" cy="899641"/>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93CCD47-0AAC-4F32-AB1E-0FBC2FFFF6F6}">
      <dsp:nvSpPr>
        <dsp:cNvPr id="0" name=""/>
        <dsp:cNvSpPr/>
      </dsp:nvSpPr>
      <dsp:spPr>
        <a:xfrm>
          <a:off x="241721" y="4284001"/>
          <a:ext cx="521792" cy="521792"/>
        </a:xfrm>
        <a:prstGeom prst="rect">
          <a:avLst/>
        </a:prstGeom>
        <a:blipFill>
          <a:blip xmlns:r="http://schemas.openxmlformats.org/officeDocument/2006/relationships" r:embed="rId9" cstate="hq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F7B9A33-F940-47D4-AED2-F7C0591D036F}">
      <dsp:nvSpPr>
        <dsp:cNvPr id="0" name=""/>
        <dsp:cNvSpPr/>
      </dsp:nvSpPr>
      <dsp:spPr>
        <a:xfrm>
          <a:off x="1145218" y="4095076"/>
          <a:ext cx="2120584" cy="8996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622300">
            <a:lnSpc>
              <a:spcPct val="100000"/>
            </a:lnSpc>
            <a:spcBef>
              <a:spcPct val="0"/>
            </a:spcBef>
            <a:spcAft>
              <a:spcPct val="35000"/>
            </a:spcAft>
          </a:pPr>
          <a:r>
            <a:rPr lang="en-US" sz="1400" b="1" kern="1200" dirty="0"/>
            <a:t>Get feedback from research development experts and experienced colleagues as you write</a:t>
          </a:r>
        </a:p>
      </dsp:txBody>
      <dsp:txXfrm>
        <a:off x="1145218" y="4095076"/>
        <a:ext cx="2120584" cy="899641"/>
      </dsp:txXfrm>
    </dsp:sp>
    <dsp:sp modelId="{9F448C22-CE86-4CA9-A19B-3EC144AE296A}">
      <dsp:nvSpPr>
        <dsp:cNvPr id="0" name=""/>
        <dsp:cNvSpPr/>
      </dsp:nvSpPr>
      <dsp:spPr>
        <a:xfrm>
          <a:off x="3635298" y="4095076"/>
          <a:ext cx="899641" cy="899641"/>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A56DF28-0082-4FE5-9638-7C2A9B080397}">
      <dsp:nvSpPr>
        <dsp:cNvPr id="0" name=""/>
        <dsp:cNvSpPr/>
      </dsp:nvSpPr>
      <dsp:spPr>
        <a:xfrm>
          <a:off x="3824223" y="4284001"/>
          <a:ext cx="521792" cy="521792"/>
        </a:xfrm>
        <a:prstGeom prst="rect">
          <a:avLst/>
        </a:prstGeom>
        <a:blipFill>
          <a:blip xmlns:r="http://schemas.openxmlformats.org/officeDocument/2006/relationships" r:embed="rId11" cstate="hq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A5C9F7C-3485-45AB-A97E-12CE9657B462}">
      <dsp:nvSpPr>
        <dsp:cNvPr id="0" name=""/>
        <dsp:cNvSpPr/>
      </dsp:nvSpPr>
      <dsp:spPr>
        <a:xfrm>
          <a:off x="4655080" y="4095076"/>
          <a:ext cx="2265865" cy="8996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622300">
            <a:lnSpc>
              <a:spcPct val="100000"/>
            </a:lnSpc>
            <a:spcBef>
              <a:spcPct val="0"/>
            </a:spcBef>
            <a:spcAft>
              <a:spcPct val="35000"/>
            </a:spcAft>
          </a:pPr>
          <a:r>
            <a:rPr lang="en-US" sz="1400" b="1" kern="1200" dirty="0"/>
            <a:t>NOTE: Late Spring is when many funding decisions are made in advance of the Oct 1 Fiscal Year start, so time your proposals with that in mind</a:t>
          </a:r>
        </a:p>
      </dsp:txBody>
      <dsp:txXfrm>
        <a:off x="4655080" y="4095076"/>
        <a:ext cx="2265865" cy="89964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AE7270-C183-4CA5-BC91-D46239C421FB}">
      <dsp:nvSpPr>
        <dsp:cNvPr id="0" name=""/>
        <dsp:cNvSpPr/>
      </dsp:nvSpPr>
      <dsp:spPr>
        <a:xfrm>
          <a:off x="0" y="99464"/>
          <a:ext cx="10167937" cy="431730"/>
        </a:xfrm>
        <a:prstGeom prst="roundRect">
          <a:avLst/>
        </a:prstGeom>
        <a:solidFill>
          <a:srgbClr val="075C9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dirty="0"/>
            <a:t>Grant Administrators (</a:t>
          </a:r>
          <a:r>
            <a:rPr lang="en-US" sz="1800" kern="1200" dirty="0" smtClean="0"/>
            <a:t>Departmental, PROs in OSP for COE)</a:t>
          </a:r>
          <a:endParaRPr lang="en-US" sz="1800" kern="1200" dirty="0"/>
        </a:p>
      </dsp:txBody>
      <dsp:txXfrm>
        <a:off x="21075" y="120539"/>
        <a:ext cx="10125787" cy="389580"/>
      </dsp:txXfrm>
    </dsp:sp>
    <dsp:sp modelId="{5067B6E2-D191-4EC4-8CD0-0831561C3556}">
      <dsp:nvSpPr>
        <dsp:cNvPr id="0" name=""/>
        <dsp:cNvSpPr/>
      </dsp:nvSpPr>
      <dsp:spPr>
        <a:xfrm>
          <a:off x="0" y="531194"/>
          <a:ext cx="10167937" cy="298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2832"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US" sz="1400" kern="1200"/>
            <a:t>Budgets, Biosketches, RASS, OSP GCO liaison</a:t>
          </a:r>
        </a:p>
      </dsp:txBody>
      <dsp:txXfrm>
        <a:off x="0" y="531194"/>
        <a:ext cx="10167937" cy="298080"/>
      </dsp:txXfrm>
    </dsp:sp>
    <dsp:sp modelId="{85C2764F-4407-447D-909D-F6C30C27D27A}">
      <dsp:nvSpPr>
        <dsp:cNvPr id="0" name=""/>
        <dsp:cNvSpPr/>
      </dsp:nvSpPr>
      <dsp:spPr>
        <a:xfrm>
          <a:off x="0" y="829274"/>
          <a:ext cx="10167937" cy="431730"/>
        </a:xfrm>
        <a:prstGeom prst="roundRect">
          <a:avLst/>
        </a:prstGeom>
        <a:solidFill>
          <a:srgbClr val="075C9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a:t>Mentors and Peers</a:t>
          </a:r>
        </a:p>
      </dsp:txBody>
      <dsp:txXfrm>
        <a:off x="21075" y="850349"/>
        <a:ext cx="10125787" cy="389580"/>
      </dsp:txXfrm>
    </dsp:sp>
    <dsp:sp modelId="{BE82FB08-C7A0-4D76-8968-5ABBF4404211}">
      <dsp:nvSpPr>
        <dsp:cNvPr id="0" name=""/>
        <dsp:cNvSpPr/>
      </dsp:nvSpPr>
      <dsp:spPr>
        <a:xfrm>
          <a:off x="0" y="1261004"/>
          <a:ext cx="10167937" cy="298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2832"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US" sz="1400" kern="1200"/>
            <a:t>Critical reviewers of your proposal</a:t>
          </a:r>
        </a:p>
      </dsp:txBody>
      <dsp:txXfrm>
        <a:off x="0" y="1261004"/>
        <a:ext cx="10167937" cy="298080"/>
      </dsp:txXfrm>
    </dsp:sp>
    <dsp:sp modelId="{203C26E3-C35F-4B57-A519-4F9BB4197E3D}">
      <dsp:nvSpPr>
        <dsp:cNvPr id="0" name=""/>
        <dsp:cNvSpPr/>
      </dsp:nvSpPr>
      <dsp:spPr>
        <a:xfrm>
          <a:off x="0" y="1559084"/>
          <a:ext cx="10167937" cy="431730"/>
        </a:xfrm>
        <a:prstGeom prst="roundRect">
          <a:avLst/>
        </a:prstGeom>
        <a:solidFill>
          <a:srgbClr val="075C9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a:t>Research Development Staff</a:t>
          </a:r>
        </a:p>
      </dsp:txBody>
      <dsp:txXfrm>
        <a:off x="21075" y="1580159"/>
        <a:ext cx="10125787" cy="389580"/>
      </dsp:txXfrm>
    </dsp:sp>
    <dsp:sp modelId="{B30F3374-81DE-40A4-94C2-CD6E452ED7A9}">
      <dsp:nvSpPr>
        <dsp:cNvPr id="0" name=""/>
        <dsp:cNvSpPr/>
      </dsp:nvSpPr>
      <dsp:spPr>
        <a:xfrm>
          <a:off x="0" y="1990814"/>
          <a:ext cx="10167937" cy="4843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2832"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US" sz="1400" kern="1200" dirty="0"/>
            <a:t>Templates, editing, writing, formatting, strategy</a:t>
          </a:r>
        </a:p>
        <a:p>
          <a:pPr marL="114300" lvl="1" indent="-114300" algn="l" defTabSz="622300">
            <a:lnSpc>
              <a:spcPct val="90000"/>
            </a:lnSpc>
            <a:spcBef>
              <a:spcPct val="0"/>
            </a:spcBef>
            <a:spcAft>
              <a:spcPct val="20000"/>
            </a:spcAft>
            <a:buChar char="••"/>
          </a:pPr>
          <a:r>
            <a:rPr lang="en-US" sz="1400" kern="1200" dirty="0">
              <a:hlinkClick xmlns:r="http://schemas.openxmlformats.org/officeDocument/2006/relationships" r:id="rId1"/>
            </a:rPr>
            <a:t>OSP Research Development Website</a:t>
          </a:r>
          <a:endParaRPr lang="en-US" sz="1400" kern="1200" dirty="0"/>
        </a:p>
      </dsp:txBody>
      <dsp:txXfrm>
        <a:off x="0" y="1990814"/>
        <a:ext cx="10167937" cy="484380"/>
      </dsp:txXfrm>
    </dsp:sp>
    <dsp:sp modelId="{CC904EBB-27EF-469F-AECF-6D8B5C52FC15}">
      <dsp:nvSpPr>
        <dsp:cNvPr id="0" name=""/>
        <dsp:cNvSpPr/>
      </dsp:nvSpPr>
      <dsp:spPr>
        <a:xfrm>
          <a:off x="0" y="2475195"/>
          <a:ext cx="10167937" cy="431730"/>
        </a:xfrm>
        <a:prstGeom prst="roundRect">
          <a:avLst/>
        </a:prstGeom>
        <a:solidFill>
          <a:srgbClr val="075C9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1" u="sng" kern="1200" dirty="0"/>
            <a:t>You</a:t>
          </a:r>
          <a:r>
            <a:rPr lang="en-US" sz="1800" u="sng" kern="1200" dirty="0"/>
            <a:t> </a:t>
          </a:r>
        </a:p>
      </dsp:txBody>
      <dsp:txXfrm>
        <a:off x="21075" y="2496270"/>
        <a:ext cx="10125787" cy="389580"/>
      </dsp:txXfrm>
    </dsp:sp>
    <dsp:sp modelId="{05B1B0E8-249E-4595-83B1-C0F0C7546DBA}">
      <dsp:nvSpPr>
        <dsp:cNvPr id="0" name=""/>
        <dsp:cNvSpPr/>
      </dsp:nvSpPr>
      <dsp:spPr>
        <a:xfrm>
          <a:off x="0" y="2906925"/>
          <a:ext cx="10167937" cy="689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2832"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US" sz="1400" kern="1200"/>
            <a:t>Make contacts with Program Officers before you submit anything to DoD</a:t>
          </a:r>
        </a:p>
        <a:p>
          <a:pPr marL="114300" lvl="1" indent="-114300" algn="l" defTabSz="622300">
            <a:lnSpc>
              <a:spcPct val="90000"/>
            </a:lnSpc>
            <a:spcBef>
              <a:spcPct val="0"/>
            </a:spcBef>
            <a:spcAft>
              <a:spcPct val="20000"/>
            </a:spcAft>
            <a:buChar char="••"/>
          </a:pPr>
          <a:r>
            <a:rPr lang="en-US" sz="1400" kern="1200" dirty="0"/>
            <a:t>Review the excellent USC Website for more information on DoD (and other) Funding guides: </a:t>
          </a:r>
          <a:r>
            <a:rPr lang="en-US" sz="1400" kern="1200" dirty="0">
              <a:hlinkClick xmlns:r="http://schemas.openxmlformats.org/officeDocument/2006/relationships" r:id="rId2"/>
            </a:rPr>
            <a:t>https://research.usc.edu/for-investigators/proposal-and-grantwriting/</a:t>
          </a:r>
          <a:r>
            <a:rPr lang="en-US" sz="1400" kern="1200" dirty="0"/>
            <a:t> </a:t>
          </a:r>
        </a:p>
      </dsp:txBody>
      <dsp:txXfrm>
        <a:off x="0" y="2906925"/>
        <a:ext cx="10167937" cy="68931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B9A37F-79A3-4333-92DA-46CA6A8ACC3B}">
      <dsp:nvSpPr>
        <dsp:cNvPr id="0" name=""/>
        <dsp:cNvSpPr/>
      </dsp:nvSpPr>
      <dsp:spPr>
        <a:xfrm>
          <a:off x="153395" y="228221"/>
          <a:ext cx="1305494" cy="1305494"/>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321D73D-AD8E-4AEA-BA78-2E1A1694F2E1}">
      <dsp:nvSpPr>
        <dsp:cNvPr id="0" name=""/>
        <dsp:cNvSpPr/>
      </dsp:nvSpPr>
      <dsp:spPr>
        <a:xfrm>
          <a:off x="427549" y="502374"/>
          <a:ext cx="757186" cy="75718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DC0759A-1641-45EC-8A58-8A6AB4B05B6D}">
      <dsp:nvSpPr>
        <dsp:cNvPr id="0" name=""/>
        <dsp:cNvSpPr/>
      </dsp:nvSpPr>
      <dsp:spPr>
        <a:xfrm>
          <a:off x="1738638" y="228221"/>
          <a:ext cx="3077237" cy="13054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711200">
            <a:lnSpc>
              <a:spcPct val="100000"/>
            </a:lnSpc>
            <a:spcBef>
              <a:spcPct val="0"/>
            </a:spcBef>
            <a:spcAft>
              <a:spcPct val="35000"/>
            </a:spcAft>
          </a:pPr>
          <a:r>
            <a:rPr lang="en-US" sz="1600" kern="1200"/>
            <a:t>Mechanical Sciences (fluid dynamics, solid mechanics, complex dynamics and systems, propulsion and energetics)</a:t>
          </a:r>
          <a:endParaRPr lang="en-US" sz="1600" kern="1200" dirty="0"/>
        </a:p>
      </dsp:txBody>
      <dsp:txXfrm>
        <a:off x="1738638" y="228221"/>
        <a:ext cx="3077237" cy="1305494"/>
      </dsp:txXfrm>
    </dsp:sp>
    <dsp:sp modelId="{39500DCA-69F6-4CE2-B2B5-84C41411D54D}">
      <dsp:nvSpPr>
        <dsp:cNvPr id="0" name=""/>
        <dsp:cNvSpPr/>
      </dsp:nvSpPr>
      <dsp:spPr>
        <a:xfrm>
          <a:off x="5352061" y="228221"/>
          <a:ext cx="1305494" cy="1305494"/>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494BC6E-E254-4B53-8BDE-4F11881BDAC1}">
      <dsp:nvSpPr>
        <dsp:cNvPr id="0" name=""/>
        <dsp:cNvSpPr/>
      </dsp:nvSpPr>
      <dsp:spPr>
        <a:xfrm>
          <a:off x="5626214" y="502374"/>
          <a:ext cx="757186" cy="757186"/>
        </a:xfrm>
        <a:prstGeom prst="rect">
          <a:avLst/>
        </a:prstGeom>
        <a:blipFill>
          <a:blip xmlns:r="http://schemas.openxmlformats.org/officeDocument/2006/relationships" r:embed="rId3">
            <a:duotone>
              <a:schemeClr val="accent5">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447A7EB-DC03-4636-9E30-921031E952A2}">
      <dsp:nvSpPr>
        <dsp:cNvPr id="0" name=""/>
        <dsp:cNvSpPr/>
      </dsp:nvSpPr>
      <dsp:spPr>
        <a:xfrm>
          <a:off x="6937304" y="228221"/>
          <a:ext cx="3077237" cy="13054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711200">
            <a:lnSpc>
              <a:spcPct val="100000"/>
            </a:lnSpc>
            <a:spcBef>
              <a:spcPct val="0"/>
            </a:spcBef>
            <a:spcAft>
              <a:spcPct val="35000"/>
            </a:spcAft>
          </a:pPr>
          <a:r>
            <a:rPr lang="en-US" sz="1600" kern="1200"/>
            <a:t>Materials Sciences (mechanical behavior, synthesis and processing, physical properties, materials design, earth materials and processes)</a:t>
          </a:r>
        </a:p>
      </dsp:txBody>
      <dsp:txXfrm>
        <a:off x="6937304" y="228221"/>
        <a:ext cx="3077237" cy="1305494"/>
      </dsp:txXfrm>
    </dsp:sp>
    <dsp:sp modelId="{383FDF19-FD87-4ECB-A624-E5BC628CEF71}">
      <dsp:nvSpPr>
        <dsp:cNvPr id="0" name=""/>
        <dsp:cNvSpPr/>
      </dsp:nvSpPr>
      <dsp:spPr>
        <a:xfrm>
          <a:off x="153395" y="2161984"/>
          <a:ext cx="1305494" cy="1305494"/>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258CA6D-9034-4FB5-9023-7FFDD77C8F12}">
      <dsp:nvSpPr>
        <dsp:cNvPr id="0" name=""/>
        <dsp:cNvSpPr/>
      </dsp:nvSpPr>
      <dsp:spPr>
        <a:xfrm>
          <a:off x="427549" y="2436138"/>
          <a:ext cx="757186" cy="757186"/>
        </a:xfrm>
        <a:prstGeom prst="rect">
          <a:avLst/>
        </a:prstGeom>
        <a:blipFill>
          <a:blip xmlns:r="http://schemas.openxmlformats.org/officeDocument/2006/relationships" r:embed="rId5" cstate="hqprint">
            <a:grayscl/>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AF97727-13D0-4FD5-BE85-874D5888B7A5}">
      <dsp:nvSpPr>
        <dsp:cNvPr id="0" name=""/>
        <dsp:cNvSpPr/>
      </dsp:nvSpPr>
      <dsp:spPr>
        <a:xfrm>
          <a:off x="1738638" y="2161984"/>
          <a:ext cx="3077237" cy="13054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711200">
            <a:lnSpc>
              <a:spcPct val="100000"/>
            </a:lnSpc>
            <a:spcBef>
              <a:spcPct val="0"/>
            </a:spcBef>
            <a:spcAft>
              <a:spcPct val="35000"/>
            </a:spcAft>
          </a:pPr>
          <a:r>
            <a:rPr lang="en-US" sz="1600" kern="1200"/>
            <a:t>Electronics (solid-state devices, optoelectronics, electronics sensing, terahertz science and technology, and electromagnetics, microwaves and power)</a:t>
          </a:r>
          <a:endParaRPr lang="en-US" sz="1600" kern="1200" dirty="0"/>
        </a:p>
      </dsp:txBody>
      <dsp:txXfrm>
        <a:off x="1738638" y="2161984"/>
        <a:ext cx="3077237" cy="1305494"/>
      </dsp:txXfrm>
    </dsp:sp>
    <dsp:sp modelId="{29F7F78A-5452-4324-95AC-F04941C913F4}">
      <dsp:nvSpPr>
        <dsp:cNvPr id="0" name=""/>
        <dsp:cNvSpPr/>
      </dsp:nvSpPr>
      <dsp:spPr>
        <a:xfrm>
          <a:off x="5352061" y="2161984"/>
          <a:ext cx="1305494" cy="1305494"/>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6592A3E-9C9E-4974-A1B3-A3B7B0B21A2D}">
      <dsp:nvSpPr>
        <dsp:cNvPr id="0" name=""/>
        <dsp:cNvSpPr/>
      </dsp:nvSpPr>
      <dsp:spPr>
        <a:xfrm>
          <a:off x="5626214" y="2436138"/>
          <a:ext cx="757186" cy="757186"/>
        </a:xfrm>
        <a:prstGeom prst="rect">
          <a:avLst/>
        </a:prstGeom>
        <a:blipFill>
          <a:blip xmlns:r="http://schemas.openxmlformats.org/officeDocument/2006/relationships" r:embed="rId7">
            <a:duotone>
              <a:prstClr val="black"/>
              <a:schemeClr val="accent6">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290E1F8-2E32-4AFD-A9F3-E8DA4386B461}">
      <dsp:nvSpPr>
        <dsp:cNvPr id="0" name=""/>
        <dsp:cNvSpPr/>
      </dsp:nvSpPr>
      <dsp:spPr>
        <a:xfrm>
          <a:off x="6937304" y="2161984"/>
          <a:ext cx="3077237" cy="13054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711200">
            <a:lnSpc>
              <a:spcPct val="100000"/>
            </a:lnSpc>
            <a:spcBef>
              <a:spcPct val="0"/>
            </a:spcBef>
            <a:spcAft>
              <a:spcPct val="35000"/>
            </a:spcAft>
          </a:pPr>
          <a:r>
            <a:rPr lang="en-US" sz="1600" kern="1200"/>
            <a:t>Environmental Sciences (atmospheric sciences)</a:t>
          </a:r>
        </a:p>
      </dsp:txBody>
      <dsp:txXfrm>
        <a:off x="6937304" y="2161984"/>
        <a:ext cx="3077237" cy="130549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BF8B68-3972-4855-A090-42F611E2268D}">
      <dsp:nvSpPr>
        <dsp:cNvPr id="0" name=""/>
        <dsp:cNvSpPr/>
      </dsp:nvSpPr>
      <dsp:spPr>
        <a:xfrm>
          <a:off x="1212569" y="894551"/>
          <a:ext cx="1300252" cy="130025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2F0A4D9-2315-4016-95A2-7C2B69BBB28C}">
      <dsp:nvSpPr>
        <dsp:cNvPr id="0" name=""/>
        <dsp:cNvSpPr/>
      </dsp:nvSpPr>
      <dsp:spPr>
        <a:xfrm>
          <a:off x="417971" y="2579286"/>
          <a:ext cx="2889450" cy="87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622300">
            <a:lnSpc>
              <a:spcPct val="100000"/>
            </a:lnSpc>
            <a:spcBef>
              <a:spcPct val="0"/>
            </a:spcBef>
            <a:spcAft>
              <a:spcPct val="35000"/>
            </a:spcAft>
          </a:pPr>
          <a:r>
            <a:rPr lang="en-US" sz="1400" kern="1200" dirty="0"/>
            <a:t>Computing Sciences (computational architectures and visualization, information and software assurance, and information processing and fusion)</a:t>
          </a:r>
        </a:p>
      </dsp:txBody>
      <dsp:txXfrm>
        <a:off x="417971" y="2579286"/>
        <a:ext cx="2889450" cy="877500"/>
      </dsp:txXfrm>
    </dsp:sp>
    <dsp:sp modelId="{9D6DB7D8-7742-44E4-9353-196442513116}">
      <dsp:nvSpPr>
        <dsp:cNvPr id="0" name=""/>
        <dsp:cNvSpPr/>
      </dsp:nvSpPr>
      <dsp:spPr>
        <a:xfrm>
          <a:off x="4607673" y="894551"/>
          <a:ext cx="1300252" cy="130025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58A777F-ADD4-4652-BD77-D3B521613AB9}">
      <dsp:nvSpPr>
        <dsp:cNvPr id="0" name=""/>
        <dsp:cNvSpPr/>
      </dsp:nvSpPr>
      <dsp:spPr>
        <a:xfrm>
          <a:off x="3813075" y="2579286"/>
          <a:ext cx="2889450" cy="87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622300">
            <a:lnSpc>
              <a:spcPct val="100000"/>
            </a:lnSpc>
            <a:spcBef>
              <a:spcPct val="0"/>
            </a:spcBef>
            <a:spcAft>
              <a:spcPct val="35000"/>
            </a:spcAft>
          </a:pPr>
          <a:r>
            <a:rPr lang="en-US" sz="1400" kern="1200" dirty="0"/>
            <a:t>Mathematical Sciences (Probability and Statistics, Modeling of Complex Systems, Numerical Analysis, Biomathematics)</a:t>
          </a:r>
        </a:p>
      </dsp:txBody>
      <dsp:txXfrm>
        <a:off x="3813075" y="2579286"/>
        <a:ext cx="2889450" cy="877500"/>
      </dsp:txXfrm>
    </dsp:sp>
    <dsp:sp modelId="{AAE41B82-D6AF-41A8-9E9D-5C790618CB92}">
      <dsp:nvSpPr>
        <dsp:cNvPr id="0" name=""/>
        <dsp:cNvSpPr/>
      </dsp:nvSpPr>
      <dsp:spPr>
        <a:xfrm>
          <a:off x="8002777" y="894551"/>
          <a:ext cx="1300252" cy="1300252"/>
        </a:xfrm>
        <a:prstGeom prst="rect">
          <a:avLst/>
        </a:prstGeom>
        <a:blipFill>
          <a:blip xmlns:r="http://schemas.openxmlformats.org/officeDocument/2006/relationships" r:embed="rId5">
            <a:duotone>
              <a:schemeClr val="accent2">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5E6EF9E-3A7D-4C0D-AB54-3A41A4492F6F}">
      <dsp:nvSpPr>
        <dsp:cNvPr id="0" name=""/>
        <dsp:cNvSpPr/>
      </dsp:nvSpPr>
      <dsp:spPr>
        <a:xfrm>
          <a:off x="7208178" y="2579286"/>
          <a:ext cx="2889450" cy="87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622300">
            <a:lnSpc>
              <a:spcPct val="100000"/>
            </a:lnSpc>
            <a:spcBef>
              <a:spcPct val="0"/>
            </a:spcBef>
            <a:spcAft>
              <a:spcPct val="35000"/>
            </a:spcAft>
          </a:pPr>
          <a:r>
            <a:rPr lang="en-US" sz="1400" kern="1200"/>
            <a:t>Network Sciences (communications and human networks, intelligent networks, multi-agent network control, and social and cognitive networks)</a:t>
          </a:r>
        </a:p>
      </dsp:txBody>
      <dsp:txXfrm>
        <a:off x="7208178" y="2579286"/>
        <a:ext cx="2889450" cy="8775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B9A37F-79A3-4333-92DA-46CA6A8ACC3B}">
      <dsp:nvSpPr>
        <dsp:cNvPr id="0" name=""/>
        <dsp:cNvSpPr/>
      </dsp:nvSpPr>
      <dsp:spPr>
        <a:xfrm>
          <a:off x="38495" y="140106"/>
          <a:ext cx="898617" cy="898617"/>
        </a:xfrm>
        <a:prstGeom prst="ellipse">
          <a:avLst/>
        </a:prstGeom>
        <a:noFill/>
        <a:ln>
          <a:noFill/>
        </a:ln>
        <a:effectLst/>
      </dsp:spPr>
      <dsp:style>
        <a:lnRef idx="0">
          <a:scrgbClr r="0" g="0" b="0"/>
        </a:lnRef>
        <a:fillRef idx="1">
          <a:scrgbClr r="0" g="0" b="0"/>
        </a:fillRef>
        <a:effectRef idx="0">
          <a:scrgbClr r="0" g="0" b="0"/>
        </a:effectRef>
        <a:fontRef idx="minor"/>
      </dsp:style>
    </dsp:sp>
    <dsp:sp modelId="{E321D73D-AD8E-4AEA-BA78-2E1A1694F2E1}">
      <dsp:nvSpPr>
        <dsp:cNvPr id="0" name=""/>
        <dsp:cNvSpPr/>
      </dsp:nvSpPr>
      <dsp:spPr>
        <a:xfrm>
          <a:off x="109586" y="811304"/>
          <a:ext cx="959599" cy="719696"/>
        </a:xfrm>
        <a:prstGeom prst="rect">
          <a:avLst/>
        </a:prstGeom>
        <a:blipFill>
          <a:blip xmlns:r="http://schemas.openxmlformats.org/officeDocument/2006/relationships" r:embed="rId1" cstate="hq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xmlns="" r:embed="rId2"/>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C0759A-1641-45EC-8A58-8A6AB4B05B6D}">
      <dsp:nvSpPr>
        <dsp:cNvPr id="0" name=""/>
        <dsp:cNvSpPr/>
      </dsp:nvSpPr>
      <dsp:spPr>
        <a:xfrm>
          <a:off x="1166056" y="712265"/>
          <a:ext cx="2118170" cy="8986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622300">
            <a:lnSpc>
              <a:spcPct val="100000"/>
            </a:lnSpc>
            <a:spcBef>
              <a:spcPct val="0"/>
            </a:spcBef>
            <a:spcAft>
              <a:spcPct val="35000"/>
            </a:spcAft>
          </a:pPr>
          <a:r>
            <a:rPr lang="en-US" sz="1400" b="1" kern="1200" dirty="0"/>
            <a:t>Engineering and Complex Systems: </a:t>
          </a:r>
          <a:r>
            <a:rPr lang="en-US" sz="1400" kern="1200" dirty="0"/>
            <a:t>Leads the discovery and development of the fundamental and integrated science that advances future air and space flight.</a:t>
          </a:r>
        </a:p>
      </dsp:txBody>
      <dsp:txXfrm>
        <a:off x="1166056" y="712265"/>
        <a:ext cx="2118170" cy="898617"/>
      </dsp:txXfrm>
    </dsp:sp>
    <dsp:sp modelId="{244EEF4E-8B77-4952-BB5E-71E6FF6D90FA}">
      <dsp:nvSpPr>
        <dsp:cNvPr id="0" name=""/>
        <dsp:cNvSpPr/>
      </dsp:nvSpPr>
      <dsp:spPr>
        <a:xfrm>
          <a:off x="3678296" y="1312012"/>
          <a:ext cx="898617" cy="898617"/>
        </a:xfrm>
        <a:prstGeom prst="ellipse">
          <a:avLst/>
        </a:prstGeom>
        <a:noFill/>
        <a:ln>
          <a:noFill/>
        </a:ln>
        <a:effectLst/>
      </dsp:spPr>
      <dsp:style>
        <a:lnRef idx="0">
          <a:scrgbClr r="0" g="0" b="0"/>
        </a:lnRef>
        <a:fillRef idx="1">
          <a:scrgbClr r="0" g="0" b="0"/>
        </a:fillRef>
        <a:effectRef idx="0">
          <a:scrgbClr r="0" g="0" b="0"/>
        </a:effectRef>
        <a:fontRef idx="minor"/>
      </dsp:style>
    </dsp:sp>
    <dsp:sp modelId="{4E322117-FD19-45D7-A058-4881FA2AA99F}">
      <dsp:nvSpPr>
        <dsp:cNvPr id="0" name=""/>
        <dsp:cNvSpPr/>
      </dsp:nvSpPr>
      <dsp:spPr>
        <a:xfrm>
          <a:off x="85089" y="3354768"/>
          <a:ext cx="810020" cy="72001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BF6F65E-0C71-4E68-A318-56F48304958D}">
      <dsp:nvSpPr>
        <dsp:cNvPr id="0" name=""/>
        <dsp:cNvSpPr/>
      </dsp:nvSpPr>
      <dsp:spPr>
        <a:xfrm>
          <a:off x="4719655" y="702587"/>
          <a:ext cx="2118170" cy="8986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622300">
            <a:lnSpc>
              <a:spcPct val="100000"/>
            </a:lnSpc>
            <a:spcBef>
              <a:spcPct val="0"/>
            </a:spcBef>
            <a:spcAft>
              <a:spcPct val="35000"/>
            </a:spcAft>
          </a:pPr>
          <a:r>
            <a:rPr lang="en-US" sz="1400" b="1" kern="1200" dirty="0"/>
            <a:t>Information and Networks: </a:t>
          </a:r>
          <a:r>
            <a:rPr lang="en-US" sz="1400" kern="1200" dirty="0"/>
            <a:t>Leads the discovery and development of foundational issues in mathematical, information and network oriented sciences</a:t>
          </a:r>
        </a:p>
      </dsp:txBody>
      <dsp:txXfrm>
        <a:off x="4719655" y="702587"/>
        <a:ext cx="2118170" cy="898617"/>
      </dsp:txXfrm>
    </dsp:sp>
    <dsp:sp modelId="{B223DFC6-EC78-45BC-A1DF-333711690955}">
      <dsp:nvSpPr>
        <dsp:cNvPr id="0" name=""/>
        <dsp:cNvSpPr/>
      </dsp:nvSpPr>
      <dsp:spPr>
        <a:xfrm>
          <a:off x="69380" y="3116189"/>
          <a:ext cx="898617" cy="898617"/>
        </a:xfrm>
        <a:prstGeom prst="ellipse">
          <a:avLst/>
        </a:prstGeom>
        <a:noFill/>
        <a:ln>
          <a:noFill/>
        </a:ln>
        <a:effectLst/>
      </dsp:spPr>
      <dsp:style>
        <a:lnRef idx="0">
          <a:scrgbClr r="0" g="0" b="0"/>
        </a:lnRef>
        <a:fillRef idx="1">
          <a:scrgbClr r="0" g="0" b="0"/>
        </a:fillRef>
        <a:effectRef idx="0">
          <a:scrgbClr r="0" g="0" b="0"/>
        </a:effectRef>
        <a:fontRef idx="minor"/>
      </dsp:style>
    </dsp:sp>
    <dsp:sp modelId="{E515E894-9526-4215-8B23-5646C08339FA}">
      <dsp:nvSpPr>
        <dsp:cNvPr id="0" name=""/>
        <dsp:cNvSpPr/>
      </dsp:nvSpPr>
      <dsp:spPr>
        <a:xfrm>
          <a:off x="3946280" y="739798"/>
          <a:ext cx="720019" cy="720019"/>
        </a:xfrm>
        <a:prstGeom prst="rect">
          <a:avLst/>
        </a:prstGeom>
        <a:blipFill>
          <a:blip xmlns:r="http://schemas.openxmlformats.org/officeDocument/2006/relationships" r:embed="rId5">
            <a:duotone>
              <a:prstClr val="black"/>
              <a:schemeClr val="accent4">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6CF3B72-60A0-4D53-99CA-9407162B0AD6}">
      <dsp:nvSpPr>
        <dsp:cNvPr id="0" name=""/>
        <dsp:cNvSpPr/>
      </dsp:nvSpPr>
      <dsp:spPr>
        <a:xfrm>
          <a:off x="1160559" y="3116189"/>
          <a:ext cx="2118170" cy="8986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622300">
            <a:lnSpc>
              <a:spcPct val="100000"/>
            </a:lnSpc>
            <a:spcBef>
              <a:spcPct val="0"/>
            </a:spcBef>
            <a:spcAft>
              <a:spcPct val="35000"/>
            </a:spcAft>
          </a:pPr>
          <a:r>
            <a:rPr lang="en-US" sz="1400" b="1" kern="1200" dirty="0"/>
            <a:t>Physical Sciences: </a:t>
          </a:r>
          <a:r>
            <a:rPr lang="en-US" sz="1400" kern="1200" dirty="0"/>
            <a:t>Leads the discovery and transition of foundational physical science to enable air, space, and cyber power.</a:t>
          </a:r>
        </a:p>
      </dsp:txBody>
      <dsp:txXfrm>
        <a:off x="1160559" y="3116189"/>
        <a:ext cx="2118170" cy="898617"/>
      </dsp:txXfrm>
    </dsp:sp>
    <dsp:sp modelId="{17FB64EC-D41A-43C1-8138-D94872D88D25}">
      <dsp:nvSpPr>
        <dsp:cNvPr id="0" name=""/>
        <dsp:cNvSpPr/>
      </dsp:nvSpPr>
      <dsp:spPr>
        <a:xfrm>
          <a:off x="3647805" y="3116189"/>
          <a:ext cx="898617" cy="898617"/>
        </a:xfrm>
        <a:prstGeom prst="ellipse">
          <a:avLst/>
        </a:prstGeom>
        <a:noFill/>
        <a:ln>
          <a:noFill/>
        </a:ln>
        <a:effectLst/>
      </dsp:spPr>
      <dsp:style>
        <a:lnRef idx="0">
          <a:scrgbClr r="0" g="0" b="0"/>
        </a:lnRef>
        <a:fillRef idx="1">
          <a:scrgbClr r="0" g="0" b="0"/>
        </a:fillRef>
        <a:effectRef idx="0">
          <a:scrgbClr r="0" g="0" b="0"/>
        </a:effectRef>
        <a:fontRef idx="minor"/>
      </dsp:style>
    </dsp:sp>
    <dsp:sp modelId="{38EBC47F-7FDC-47AD-84FD-613A4F674ED5}">
      <dsp:nvSpPr>
        <dsp:cNvPr id="0" name=""/>
        <dsp:cNvSpPr/>
      </dsp:nvSpPr>
      <dsp:spPr>
        <a:xfrm>
          <a:off x="3692104" y="3160488"/>
          <a:ext cx="810020" cy="81002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69F21A-4764-4F65-9444-5EF2538EFDFE}">
      <dsp:nvSpPr>
        <dsp:cNvPr id="0" name=""/>
        <dsp:cNvSpPr/>
      </dsp:nvSpPr>
      <dsp:spPr>
        <a:xfrm>
          <a:off x="4738984" y="3116189"/>
          <a:ext cx="2118170" cy="8986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622300">
            <a:lnSpc>
              <a:spcPct val="100000"/>
            </a:lnSpc>
            <a:spcBef>
              <a:spcPct val="0"/>
            </a:spcBef>
            <a:spcAft>
              <a:spcPct val="35000"/>
            </a:spcAft>
          </a:pPr>
          <a:r>
            <a:rPr lang="en-US" sz="1400" b="1" kern="1200" dirty="0"/>
            <a:t>Chemistry and Biological Sciences: </a:t>
          </a:r>
          <a:r>
            <a:rPr lang="en-US" sz="1400" kern="1200" dirty="0"/>
            <a:t>Leads the discovery and development of innovative fundamental science addressing a broad spectrum of energy-related issues.</a:t>
          </a:r>
        </a:p>
      </dsp:txBody>
      <dsp:txXfrm>
        <a:off x="4738984" y="3116189"/>
        <a:ext cx="2118170" cy="89861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DF0242-AC8F-433F-B9C1-63DBFAEE56AE}">
      <dsp:nvSpPr>
        <dsp:cNvPr id="0" name=""/>
        <dsp:cNvSpPr/>
      </dsp:nvSpPr>
      <dsp:spPr>
        <a:xfrm>
          <a:off x="0" y="600551"/>
          <a:ext cx="10167937" cy="1108710"/>
        </a:xfrm>
        <a:prstGeom prst="roundRect">
          <a:avLst>
            <a:gd name="adj" fmla="val 10000"/>
          </a:avLst>
        </a:prstGeom>
        <a:solidFill>
          <a:srgbClr val="075C97"/>
        </a:solidFill>
        <a:ln>
          <a:noFill/>
        </a:ln>
        <a:effectLst/>
      </dsp:spPr>
      <dsp:style>
        <a:lnRef idx="0">
          <a:scrgbClr r="0" g="0" b="0"/>
        </a:lnRef>
        <a:fillRef idx="1">
          <a:scrgbClr r="0" g="0" b="0"/>
        </a:fillRef>
        <a:effectRef idx="0">
          <a:scrgbClr r="0" g="0" b="0"/>
        </a:effectRef>
        <a:fontRef idx="minor"/>
      </dsp:style>
    </dsp:sp>
    <dsp:sp modelId="{F9526D70-6D1D-4A4D-BD86-F7DB73E43101}">
      <dsp:nvSpPr>
        <dsp:cNvPr id="0" name=""/>
        <dsp:cNvSpPr/>
      </dsp:nvSpPr>
      <dsp:spPr>
        <a:xfrm>
          <a:off x="335384" y="850010"/>
          <a:ext cx="609790" cy="609790"/>
        </a:xfrm>
        <a:prstGeom prst="rect">
          <a:avLst/>
        </a:prstGeom>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7AAA131-4D52-45DF-8F5E-34F8F940C27B}">
      <dsp:nvSpPr>
        <dsp:cNvPr id="0" name=""/>
        <dsp:cNvSpPr/>
      </dsp:nvSpPr>
      <dsp:spPr>
        <a:xfrm>
          <a:off x="1280560" y="600551"/>
          <a:ext cx="8887376" cy="11087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338" tIns="117338" rIns="117338" bIns="117338" numCol="1" spcCol="1270" anchor="ctr" anchorCtr="0">
          <a:noAutofit/>
        </a:bodyPr>
        <a:lstStyle/>
        <a:p>
          <a:pPr lvl="0" algn="l" defTabSz="889000">
            <a:lnSpc>
              <a:spcPct val="90000"/>
            </a:lnSpc>
            <a:spcBef>
              <a:spcPct val="0"/>
            </a:spcBef>
            <a:spcAft>
              <a:spcPct val="35000"/>
            </a:spcAft>
          </a:pPr>
          <a:r>
            <a:rPr lang="en-US" sz="2000" kern="1200" dirty="0"/>
            <a:t>Invests in </a:t>
          </a:r>
          <a:r>
            <a:rPr lang="en-US" sz="2000" b="1" kern="1200" dirty="0"/>
            <a:t>high-risk, high-payoff </a:t>
          </a:r>
          <a:r>
            <a:rPr lang="en-US" sz="2000" kern="1200" dirty="0"/>
            <a:t>research programs to tackle some of the most difficult challenges of the agencies and disciplines in the Intelligence Community (IC)</a:t>
          </a:r>
        </a:p>
      </dsp:txBody>
      <dsp:txXfrm>
        <a:off x="1280560" y="600551"/>
        <a:ext cx="8887376" cy="1108710"/>
      </dsp:txXfrm>
    </dsp:sp>
    <dsp:sp modelId="{31EE251D-635B-4685-88E2-6973E3481460}">
      <dsp:nvSpPr>
        <dsp:cNvPr id="0" name=""/>
        <dsp:cNvSpPr/>
      </dsp:nvSpPr>
      <dsp:spPr>
        <a:xfrm>
          <a:off x="0" y="1986438"/>
          <a:ext cx="10167937" cy="1108710"/>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F6EFAFE-320B-4B26-85C7-270615DDD3C7}">
      <dsp:nvSpPr>
        <dsp:cNvPr id="0" name=""/>
        <dsp:cNvSpPr/>
      </dsp:nvSpPr>
      <dsp:spPr>
        <a:xfrm>
          <a:off x="335384" y="2235898"/>
          <a:ext cx="609790" cy="60979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5A4752D-7AD8-49DA-AE40-FCFF48D266C2}">
      <dsp:nvSpPr>
        <dsp:cNvPr id="0" name=""/>
        <dsp:cNvSpPr/>
      </dsp:nvSpPr>
      <dsp:spPr>
        <a:xfrm>
          <a:off x="1280560" y="1986438"/>
          <a:ext cx="8887376" cy="11087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338" tIns="117338" rIns="117338" bIns="117338" numCol="1" spcCol="1270" anchor="ctr" anchorCtr="0">
          <a:noAutofit/>
        </a:bodyPr>
        <a:lstStyle/>
        <a:p>
          <a:pPr lvl="0" algn="l" defTabSz="889000">
            <a:lnSpc>
              <a:spcPct val="90000"/>
            </a:lnSpc>
            <a:spcBef>
              <a:spcPct val="0"/>
            </a:spcBef>
            <a:spcAft>
              <a:spcPct val="35000"/>
            </a:spcAft>
          </a:pPr>
          <a:r>
            <a:rPr lang="en-US" sz="2000" kern="1200"/>
            <a:t>IARPA does not deploy technologies directly to the field; they facilitate the transition of research results to their IC customers for operational application.</a:t>
          </a:r>
        </a:p>
      </dsp:txBody>
      <dsp:txXfrm>
        <a:off x="1280560" y="1986438"/>
        <a:ext cx="8887376" cy="110871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87563F-2C1A-47CE-9F19-0821B9B7A1F9}">
      <dsp:nvSpPr>
        <dsp:cNvPr id="0" name=""/>
        <dsp:cNvSpPr/>
      </dsp:nvSpPr>
      <dsp:spPr>
        <a:xfrm>
          <a:off x="11148" y="222999"/>
          <a:ext cx="3310020" cy="993006"/>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1565" tIns="261565" rIns="261565" bIns="261565" numCol="1" spcCol="1270" anchor="ctr" anchorCtr="0">
          <a:noAutofit/>
        </a:bodyPr>
        <a:lstStyle/>
        <a:p>
          <a:pPr lvl="0" algn="ctr" defTabSz="1466850">
            <a:lnSpc>
              <a:spcPct val="90000"/>
            </a:lnSpc>
            <a:spcBef>
              <a:spcPct val="0"/>
            </a:spcBef>
            <a:spcAft>
              <a:spcPct val="35000"/>
            </a:spcAft>
          </a:pPr>
          <a:r>
            <a:rPr lang="en-US" sz="3300" kern="1200" dirty="0"/>
            <a:t>Attend</a:t>
          </a:r>
        </a:p>
      </dsp:txBody>
      <dsp:txXfrm>
        <a:off x="11148" y="222999"/>
        <a:ext cx="3310020" cy="993006"/>
      </dsp:txXfrm>
    </dsp:sp>
    <dsp:sp modelId="{4EC675C6-947D-4B59-A43D-E276C80FF2A5}">
      <dsp:nvSpPr>
        <dsp:cNvPr id="0" name=""/>
        <dsp:cNvSpPr/>
      </dsp:nvSpPr>
      <dsp:spPr>
        <a:xfrm>
          <a:off x="11148" y="1216006"/>
          <a:ext cx="3310020" cy="2256693"/>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26956" tIns="326956" rIns="326956" bIns="326956" numCol="1" spcCol="1270" anchor="t" anchorCtr="0">
          <a:noAutofit/>
        </a:bodyPr>
        <a:lstStyle/>
        <a:p>
          <a:pPr lvl="0" algn="l" defTabSz="622300">
            <a:lnSpc>
              <a:spcPct val="90000"/>
            </a:lnSpc>
            <a:spcBef>
              <a:spcPct val="0"/>
            </a:spcBef>
            <a:spcAft>
              <a:spcPct val="35000"/>
            </a:spcAft>
          </a:pPr>
          <a:r>
            <a:rPr lang="en-US" sz="1400" b="0" kern="1200" dirty="0"/>
            <a:t>Attend Proposers’ Days </a:t>
          </a:r>
          <a:br>
            <a:rPr lang="en-US" sz="1400" b="0" kern="1200" dirty="0"/>
          </a:br>
          <a:r>
            <a:rPr lang="en-US" sz="1400" b="0" kern="1200" dirty="0"/>
            <a:t>(aka Industry Days)</a:t>
          </a:r>
        </a:p>
        <a:p>
          <a:pPr lvl="0" algn="l" defTabSz="622300">
            <a:lnSpc>
              <a:spcPct val="90000"/>
            </a:lnSpc>
            <a:spcBef>
              <a:spcPct val="0"/>
            </a:spcBef>
            <a:spcAft>
              <a:spcPct val="35000"/>
            </a:spcAft>
          </a:pPr>
          <a:r>
            <a:rPr lang="en-US" sz="1400" b="0" kern="1200" dirty="0"/>
            <a:t>Held shortly before BAA releases</a:t>
          </a:r>
        </a:p>
        <a:p>
          <a:pPr marL="114300" lvl="1" indent="-114300" algn="l" defTabSz="622300">
            <a:lnSpc>
              <a:spcPct val="90000"/>
            </a:lnSpc>
            <a:spcBef>
              <a:spcPct val="0"/>
            </a:spcBef>
            <a:spcAft>
              <a:spcPct val="15000"/>
            </a:spcAft>
            <a:buChar char="••"/>
          </a:pPr>
          <a:r>
            <a:rPr lang="en-US" sz="1400" b="0" kern="1200" dirty="0"/>
            <a:t>Get questions answered</a:t>
          </a:r>
        </a:p>
        <a:p>
          <a:pPr marL="114300" lvl="1" indent="-114300" algn="l" defTabSz="622300">
            <a:lnSpc>
              <a:spcPct val="90000"/>
            </a:lnSpc>
            <a:spcBef>
              <a:spcPct val="0"/>
            </a:spcBef>
            <a:spcAft>
              <a:spcPct val="15000"/>
            </a:spcAft>
            <a:buChar char="••"/>
          </a:pPr>
          <a:r>
            <a:rPr lang="en-US" sz="1400" b="0" kern="1200" dirty="0"/>
            <a:t>Meet potential collaborators </a:t>
          </a:r>
        </a:p>
        <a:p>
          <a:pPr marL="114300" lvl="1" indent="-114300" algn="l" defTabSz="622300">
            <a:lnSpc>
              <a:spcPct val="90000"/>
            </a:lnSpc>
            <a:spcBef>
              <a:spcPct val="0"/>
            </a:spcBef>
            <a:spcAft>
              <a:spcPct val="15000"/>
            </a:spcAft>
            <a:buChar char="••"/>
          </a:pPr>
          <a:r>
            <a:rPr lang="en-US" sz="1400" b="0" kern="1200" dirty="0">
              <a:solidFill>
                <a:srgbClr val="075C97"/>
              </a:solidFill>
              <a:hlinkClick xmlns:r="http://schemas.openxmlformats.org/officeDocument/2006/relationships" r:id="rId1">
                <a:extLst>
                  <a:ext uri="{A12FA001-AC4F-418D-AE19-62706E023703}">
                    <ahyp:hlinkClr xmlns:ahyp="http://schemas.microsoft.com/office/drawing/2018/hyperlinkcolor" xmlns="" val="tx"/>
                  </a:ext>
                </a:extLst>
              </a:hlinkClick>
            </a:rPr>
            <a:t>https://www.iarpa.gov/index.php/working-with-iarpa/proposers-day</a:t>
          </a:r>
          <a:r>
            <a:rPr lang="en-US" sz="1400" b="0" kern="1200" dirty="0">
              <a:solidFill>
                <a:srgbClr val="075C97"/>
              </a:solidFill>
            </a:rPr>
            <a:t> </a:t>
          </a:r>
        </a:p>
      </dsp:txBody>
      <dsp:txXfrm>
        <a:off x="11148" y="1216006"/>
        <a:ext cx="3310020" cy="2256693"/>
      </dsp:txXfrm>
    </dsp:sp>
    <dsp:sp modelId="{BDCEE9AD-AA41-447E-BADE-4805F57D79A7}">
      <dsp:nvSpPr>
        <dsp:cNvPr id="0" name=""/>
        <dsp:cNvSpPr/>
      </dsp:nvSpPr>
      <dsp:spPr>
        <a:xfrm>
          <a:off x="3428958" y="222999"/>
          <a:ext cx="3310020" cy="993006"/>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1565" tIns="261565" rIns="261565" bIns="261565" numCol="1" spcCol="1270" anchor="ctr" anchorCtr="0">
          <a:noAutofit/>
        </a:bodyPr>
        <a:lstStyle/>
        <a:p>
          <a:pPr lvl="0" algn="ctr" defTabSz="1466850">
            <a:lnSpc>
              <a:spcPct val="90000"/>
            </a:lnSpc>
            <a:spcBef>
              <a:spcPct val="0"/>
            </a:spcBef>
            <a:spcAft>
              <a:spcPct val="35000"/>
            </a:spcAft>
          </a:pPr>
          <a:r>
            <a:rPr lang="en-US" sz="3300" kern="1200" dirty="0"/>
            <a:t>Attend</a:t>
          </a:r>
        </a:p>
      </dsp:txBody>
      <dsp:txXfrm>
        <a:off x="3428958" y="222999"/>
        <a:ext cx="3310020" cy="993006"/>
      </dsp:txXfrm>
    </dsp:sp>
    <dsp:sp modelId="{11EE2612-29D3-48A3-9C0A-8EE29E0AF27A}">
      <dsp:nvSpPr>
        <dsp:cNvPr id="0" name=""/>
        <dsp:cNvSpPr/>
      </dsp:nvSpPr>
      <dsp:spPr>
        <a:xfrm>
          <a:off x="3428958" y="1216006"/>
          <a:ext cx="3310020" cy="2256693"/>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26956" tIns="326956" rIns="326956" bIns="326956" numCol="1" spcCol="1270" anchor="t" anchorCtr="0">
          <a:noAutofit/>
        </a:bodyPr>
        <a:lstStyle/>
        <a:p>
          <a:pPr lvl="0" algn="l" defTabSz="622300">
            <a:lnSpc>
              <a:spcPct val="90000"/>
            </a:lnSpc>
            <a:spcBef>
              <a:spcPct val="0"/>
            </a:spcBef>
            <a:spcAft>
              <a:spcPct val="35000"/>
            </a:spcAft>
          </a:pPr>
          <a:r>
            <a:rPr lang="en-US" sz="1400" b="0" kern="1200" dirty="0"/>
            <a:t>Attend Workshops</a:t>
          </a:r>
        </a:p>
        <a:p>
          <a:pPr marL="114300" lvl="1" indent="-114300" algn="l" defTabSz="622300">
            <a:lnSpc>
              <a:spcPct val="90000"/>
            </a:lnSpc>
            <a:spcBef>
              <a:spcPct val="0"/>
            </a:spcBef>
            <a:spcAft>
              <a:spcPct val="15000"/>
            </a:spcAft>
            <a:buChar char="••"/>
          </a:pPr>
          <a:r>
            <a:rPr lang="en-US" sz="1400" b="0" kern="1200" dirty="0"/>
            <a:t>Held when PM has core program idea</a:t>
          </a:r>
        </a:p>
        <a:p>
          <a:pPr marL="114300" lvl="1" indent="-114300" algn="l" defTabSz="622300">
            <a:lnSpc>
              <a:spcPct val="90000"/>
            </a:lnSpc>
            <a:spcBef>
              <a:spcPct val="0"/>
            </a:spcBef>
            <a:spcAft>
              <a:spcPct val="15000"/>
            </a:spcAft>
            <a:buChar char="••"/>
          </a:pPr>
          <a:r>
            <a:rPr lang="en-US" sz="1400" b="0" kern="1200" dirty="0"/>
            <a:t>Solicits feedback and debates approaches to formulating program plan</a:t>
          </a:r>
        </a:p>
      </dsp:txBody>
      <dsp:txXfrm>
        <a:off x="3428958" y="1216006"/>
        <a:ext cx="3310020" cy="2256693"/>
      </dsp:txXfrm>
    </dsp:sp>
    <dsp:sp modelId="{C6C6C1A4-09A9-458E-BF55-FAFAD12B959F}">
      <dsp:nvSpPr>
        <dsp:cNvPr id="0" name=""/>
        <dsp:cNvSpPr/>
      </dsp:nvSpPr>
      <dsp:spPr>
        <a:xfrm>
          <a:off x="6846768" y="222999"/>
          <a:ext cx="3310020" cy="993006"/>
        </a:xfrm>
        <a:prstGeom prst="rect">
          <a:avLst/>
        </a:prstGeom>
        <a:solidFill>
          <a:srgbClr val="075C97"/>
        </a:solidFill>
        <a:ln w="12700" cap="flat" cmpd="sng" algn="ctr">
          <a:solidFill>
            <a:srgbClr val="075C9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1565" tIns="261565" rIns="261565" bIns="261565" numCol="1" spcCol="1270" anchor="ctr" anchorCtr="0">
          <a:noAutofit/>
        </a:bodyPr>
        <a:lstStyle/>
        <a:p>
          <a:pPr lvl="0" algn="ctr" defTabSz="1466850">
            <a:lnSpc>
              <a:spcPct val="90000"/>
            </a:lnSpc>
            <a:spcBef>
              <a:spcPct val="0"/>
            </a:spcBef>
            <a:spcAft>
              <a:spcPct val="35000"/>
            </a:spcAft>
          </a:pPr>
          <a:r>
            <a:rPr lang="en-US" sz="3300" kern="1200" dirty="0"/>
            <a:t>Apply</a:t>
          </a:r>
        </a:p>
      </dsp:txBody>
      <dsp:txXfrm>
        <a:off x="6846768" y="222999"/>
        <a:ext cx="3310020" cy="993006"/>
      </dsp:txXfrm>
    </dsp:sp>
    <dsp:sp modelId="{B8FF902A-92E4-4119-A95C-93F52A45B015}">
      <dsp:nvSpPr>
        <dsp:cNvPr id="0" name=""/>
        <dsp:cNvSpPr/>
      </dsp:nvSpPr>
      <dsp:spPr>
        <a:xfrm>
          <a:off x="6846768" y="1216006"/>
          <a:ext cx="3310020" cy="2256693"/>
        </a:xfrm>
        <a:prstGeom prst="rect">
          <a:avLst/>
        </a:prstGeom>
        <a:solidFill>
          <a:schemeClr val="tx2">
            <a:lumMod val="20000"/>
            <a:lumOff val="80000"/>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26956" tIns="326956" rIns="326956" bIns="326956" numCol="1" spcCol="1270" anchor="t" anchorCtr="0">
          <a:noAutofit/>
        </a:bodyPr>
        <a:lstStyle/>
        <a:p>
          <a:pPr lvl="0" algn="l" defTabSz="622300">
            <a:lnSpc>
              <a:spcPct val="90000"/>
            </a:lnSpc>
            <a:spcBef>
              <a:spcPct val="0"/>
            </a:spcBef>
            <a:spcAft>
              <a:spcPct val="35000"/>
            </a:spcAft>
          </a:pPr>
          <a:r>
            <a:rPr lang="en-US" sz="1400" kern="1200" dirty="0"/>
            <a:t>Open solicitations: </a:t>
          </a:r>
          <a:r>
            <a:rPr lang="en-US" sz="1400" kern="1200" dirty="0">
              <a:hlinkClick xmlns:r="http://schemas.openxmlformats.org/officeDocument/2006/relationships" r:id="rId2"/>
            </a:rPr>
            <a:t>https://www.iarpa.gov/index.php/working-with-iarpa/open-solicitations</a:t>
          </a:r>
          <a:r>
            <a:rPr lang="en-US" sz="1400" kern="1200" dirty="0"/>
            <a:t> </a:t>
          </a:r>
        </a:p>
      </dsp:txBody>
      <dsp:txXfrm>
        <a:off x="6846768" y="1216006"/>
        <a:ext cx="3310020" cy="2256693"/>
      </dsp:txXfrm>
    </dsp:sp>
  </dsp:spTree>
</dsp:drawing>
</file>

<file path=ppt/diagrams/layout1.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16/7/layout/HorizontalActionList">
  <dgm:title val="Horizontal Action List"/>
  <dgm:desc val="Used to show non-sequential or grouped lists of information. Works well with large amounts of text. All text has the same level of emphasis, and direction is not implied."/>
  <dgm:catLst>
    <dgm:cat type="list"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54"/>
      <dgm:constr type="primFontSz" for="des" forName="desTx" refType="primFontSz" refFor="des" refForName="parTx" op="lte" fact="0.75"/>
      <dgm:constr type="h" for="des" forName="desTx" op="equ"/>
      <dgm:constr type="w" for="ch" forName="space" op="equ" val="3"/>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varLst>
          <dgm:alg type="tx"/>
          <dgm:shape xmlns:r="http://schemas.openxmlformats.org/officeDocument/2006/relationships" type="rect" r:blip="">
            <dgm:adjLst/>
          </dgm:shape>
          <dgm:presOf axis="self" ptType="node"/>
          <dgm:constrLst>
            <dgm:constr type="h" refType="w" op="lte" fact="0.3"/>
            <dgm:constr type="h"/>
            <dgm:constr type="tMarg" refType="w" fact="0.224"/>
            <dgm:constr type="bMarg" refType="w" fact="0.224"/>
            <dgm:constr type="lMarg" refType="w" fact="0.224"/>
            <dgm:constr type="rMarg" refType="w" fact="0.224"/>
          </dgm:constrLst>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8"/>
            <dgm:constr type="tMarg" refType="w" fact="0.28"/>
            <dgm:constr type="bMarg" refType="w" fact="0.28"/>
            <dgm:constr type="lMarg" refType="w" fact="0.28"/>
            <dgm:constr type="rMarg" refType="w" fact="0.28"/>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defRPr b="1"/>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xmlns="">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xmlns="">
        <a:lvl1pPr>
          <a:lnSpc>
            <a:spcPct val="100000"/>
          </a:lnSpc>
        </a:lvl1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dgm1612:lstStyle>
    </a:ext>
  </dgm:extLst>
</dgm:layoutDef>
</file>

<file path=ppt/diagrams/layout7.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xmlns="">
        <a:lvl1pPr>
          <a:lnSpc>
            <a:spcPct val="100000"/>
          </a:lnSpc>
        </a:lvl1pPr>
      </dgm1612:lstStyle>
    </a:ext>
  </dgm:extLst>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16/7/layout/HorizontalActionList">
  <dgm:title val="Horizontal Action List"/>
  <dgm:desc val="Used to show non-sequential or grouped lists of information. Works well with large amounts of text. All text has the same level of emphasis, and direction is not implied."/>
  <dgm:catLst>
    <dgm:cat type="list"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54"/>
      <dgm:constr type="primFontSz" for="des" forName="desTx" refType="primFontSz" refFor="des" refForName="parTx" op="lte" fact="0.75"/>
      <dgm:constr type="h" for="des" forName="desTx" op="equ"/>
      <dgm:constr type="w" for="ch" forName="space" op="equ" val="3"/>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varLst>
          <dgm:alg type="tx"/>
          <dgm:shape xmlns:r="http://schemas.openxmlformats.org/officeDocument/2006/relationships" type="rect" r:blip="">
            <dgm:adjLst/>
          </dgm:shape>
          <dgm:presOf axis="self" ptType="node"/>
          <dgm:constrLst>
            <dgm:constr type="h" refType="w" op="lte" fact="0.3"/>
            <dgm:constr type="h"/>
            <dgm:constr type="tMarg" refType="w" fact="0.224"/>
            <dgm:constr type="bMarg" refType="w" fact="0.224"/>
            <dgm:constr type="lMarg" refType="w" fact="0.224"/>
            <dgm:constr type="rMarg" refType="w" fact="0.224"/>
          </dgm:constrLst>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8"/>
            <dgm:constr type="tMarg" refType="w" fact="0.28"/>
            <dgm:constr type="bMarg" refType="w" fact="0.28"/>
            <dgm:constr type="lMarg" refType="w" fact="0.28"/>
            <dgm:constr type="rMarg" refType="w" fact="0.28"/>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4029FB-E3D8-4113-B0DC-D8EE2F399FCB}" type="datetimeFigureOut">
              <a:rPr lang="en-US" smtClean="0"/>
              <a:t>8/10/2020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B30600-849B-45C3-91CD-2BD099D6E95A}" type="slidenum">
              <a:rPr lang="en-US" smtClean="0"/>
              <a:t>‹#›</a:t>
            </a:fld>
            <a:endParaRPr lang="en-US"/>
          </a:p>
        </p:txBody>
      </p:sp>
    </p:spTree>
    <p:extLst>
      <p:ext uri="{BB962C8B-B14F-4D97-AF65-F5344CB8AC3E}">
        <p14:creationId xmlns:p14="http://schemas.microsoft.com/office/powerpoint/2010/main" val="2964894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E8EF3D1-75CA-48FF-A263-1AC0EC71C7F6}" type="datetimeFigureOut">
              <a:rPr lang="en-US" smtClean="0"/>
              <a:t>8/10/2020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58ED29-1F37-421B-90DB-C3B49A3BFF36}" type="slidenum">
              <a:rPr lang="en-US" smtClean="0"/>
              <a:t>‹#›</a:t>
            </a:fld>
            <a:endParaRPr lang="en-US"/>
          </a:p>
        </p:txBody>
      </p:sp>
    </p:spTree>
    <p:extLst>
      <p:ext uri="{BB962C8B-B14F-4D97-AF65-F5344CB8AC3E}">
        <p14:creationId xmlns:p14="http://schemas.microsoft.com/office/powerpoint/2010/main" val="30296157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8EF3D1-75CA-48FF-A263-1AC0EC71C7F6}" type="datetimeFigureOut">
              <a:rPr lang="en-US" smtClean="0"/>
              <a:t>8/10/2020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58ED29-1F37-421B-90DB-C3B49A3BFF36}" type="slidenum">
              <a:rPr lang="en-US" smtClean="0"/>
              <a:t>‹#›</a:t>
            </a:fld>
            <a:endParaRPr lang="en-US"/>
          </a:p>
        </p:txBody>
      </p:sp>
    </p:spTree>
    <p:extLst>
      <p:ext uri="{BB962C8B-B14F-4D97-AF65-F5344CB8AC3E}">
        <p14:creationId xmlns:p14="http://schemas.microsoft.com/office/powerpoint/2010/main" val="13943155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8EF3D1-75CA-48FF-A263-1AC0EC71C7F6}" type="datetimeFigureOut">
              <a:rPr lang="en-US" smtClean="0"/>
              <a:t>8/10/2020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58ED29-1F37-421B-90DB-C3B49A3BFF36}" type="slidenum">
              <a:rPr lang="en-US" smtClean="0"/>
              <a:t>‹#›</a:t>
            </a:fld>
            <a:endParaRPr lang="en-US"/>
          </a:p>
        </p:txBody>
      </p:sp>
    </p:spTree>
    <p:extLst>
      <p:ext uri="{BB962C8B-B14F-4D97-AF65-F5344CB8AC3E}">
        <p14:creationId xmlns:p14="http://schemas.microsoft.com/office/powerpoint/2010/main" val="21533193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8EF3D1-75CA-48FF-A263-1AC0EC71C7F6}" type="datetimeFigureOut">
              <a:rPr lang="en-US" smtClean="0"/>
              <a:t>8/10/2020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58ED29-1F37-421B-90DB-C3B49A3BFF36}" type="slidenum">
              <a:rPr lang="en-US" smtClean="0"/>
              <a:t>‹#›</a:t>
            </a:fld>
            <a:endParaRPr lang="en-US"/>
          </a:p>
        </p:txBody>
      </p:sp>
    </p:spTree>
    <p:extLst>
      <p:ext uri="{BB962C8B-B14F-4D97-AF65-F5344CB8AC3E}">
        <p14:creationId xmlns:p14="http://schemas.microsoft.com/office/powerpoint/2010/main" val="3705248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8EF3D1-75CA-48FF-A263-1AC0EC71C7F6}" type="datetimeFigureOut">
              <a:rPr lang="en-US" smtClean="0"/>
              <a:t>8/10/2020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58ED29-1F37-421B-90DB-C3B49A3BFF36}" type="slidenum">
              <a:rPr lang="en-US" smtClean="0"/>
              <a:t>‹#›</a:t>
            </a:fld>
            <a:endParaRPr lang="en-US"/>
          </a:p>
        </p:txBody>
      </p:sp>
    </p:spTree>
    <p:extLst>
      <p:ext uri="{BB962C8B-B14F-4D97-AF65-F5344CB8AC3E}">
        <p14:creationId xmlns:p14="http://schemas.microsoft.com/office/powerpoint/2010/main" val="24949752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E8EF3D1-75CA-48FF-A263-1AC0EC71C7F6}" type="datetimeFigureOut">
              <a:rPr lang="en-US" smtClean="0"/>
              <a:t>8/10/2020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58ED29-1F37-421B-90DB-C3B49A3BFF36}" type="slidenum">
              <a:rPr lang="en-US" smtClean="0"/>
              <a:t>‹#›</a:t>
            </a:fld>
            <a:endParaRPr lang="en-US"/>
          </a:p>
        </p:txBody>
      </p:sp>
    </p:spTree>
    <p:extLst>
      <p:ext uri="{BB962C8B-B14F-4D97-AF65-F5344CB8AC3E}">
        <p14:creationId xmlns:p14="http://schemas.microsoft.com/office/powerpoint/2010/main" val="4262963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E8EF3D1-75CA-48FF-A263-1AC0EC71C7F6}" type="datetimeFigureOut">
              <a:rPr lang="en-US" smtClean="0"/>
              <a:t>8/10/2020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58ED29-1F37-421B-90DB-C3B49A3BFF36}" type="slidenum">
              <a:rPr lang="en-US" smtClean="0"/>
              <a:t>‹#›</a:t>
            </a:fld>
            <a:endParaRPr lang="en-US"/>
          </a:p>
        </p:txBody>
      </p:sp>
    </p:spTree>
    <p:extLst>
      <p:ext uri="{BB962C8B-B14F-4D97-AF65-F5344CB8AC3E}">
        <p14:creationId xmlns:p14="http://schemas.microsoft.com/office/powerpoint/2010/main" val="27026083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E8EF3D1-75CA-48FF-A263-1AC0EC71C7F6}" type="datetimeFigureOut">
              <a:rPr lang="en-US" smtClean="0"/>
              <a:t>8/10/2020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58ED29-1F37-421B-90DB-C3B49A3BFF36}" type="slidenum">
              <a:rPr lang="en-US" smtClean="0"/>
              <a:t>‹#›</a:t>
            </a:fld>
            <a:endParaRPr lang="en-US"/>
          </a:p>
        </p:txBody>
      </p:sp>
    </p:spTree>
    <p:extLst>
      <p:ext uri="{BB962C8B-B14F-4D97-AF65-F5344CB8AC3E}">
        <p14:creationId xmlns:p14="http://schemas.microsoft.com/office/powerpoint/2010/main" val="20610764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8EF3D1-75CA-48FF-A263-1AC0EC71C7F6}" type="datetimeFigureOut">
              <a:rPr lang="en-US" smtClean="0"/>
              <a:t>8/10/2020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B58ED29-1F37-421B-90DB-C3B49A3BFF36}" type="slidenum">
              <a:rPr lang="en-US" smtClean="0"/>
              <a:t>‹#›</a:t>
            </a:fld>
            <a:endParaRPr lang="en-US"/>
          </a:p>
        </p:txBody>
      </p:sp>
    </p:spTree>
    <p:extLst>
      <p:ext uri="{BB962C8B-B14F-4D97-AF65-F5344CB8AC3E}">
        <p14:creationId xmlns:p14="http://schemas.microsoft.com/office/powerpoint/2010/main" val="14020229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E8EF3D1-75CA-48FF-A263-1AC0EC71C7F6}" type="datetimeFigureOut">
              <a:rPr lang="en-US" smtClean="0"/>
              <a:t>8/10/2020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58ED29-1F37-421B-90DB-C3B49A3BFF36}" type="slidenum">
              <a:rPr lang="en-US" smtClean="0"/>
              <a:t>‹#›</a:t>
            </a:fld>
            <a:endParaRPr lang="en-US"/>
          </a:p>
        </p:txBody>
      </p:sp>
    </p:spTree>
    <p:extLst>
      <p:ext uri="{BB962C8B-B14F-4D97-AF65-F5344CB8AC3E}">
        <p14:creationId xmlns:p14="http://schemas.microsoft.com/office/powerpoint/2010/main" val="2674908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E8EF3D1-75CA-48FF-A263-1AC0EC71C7F6}" type="datetimeFigureOut">
              <a:rPr lang="en-US" smtClean="0"/>
              <a:t>8/10/2020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58ED29-1F37-421B-90DB-C3B49A3BFF36}" type="slidenum">
              <a:rPr lang="en-US" smtClean="0"/>
              <a:t>‹#›</a:t>
            </a:fld>
            <a:endParaRPr lang="en-US"/>
          </a:p>
        </p:txBody>
      </p:sp>
    </p:spTree>
    <p:extLst>
      <p:ext uri="{BB962C8B-B14F-4D97-AF65-F5344CB8AC3E}">
        <p14:creationId xmlns:p14="http://schemas.microsoft.com/office/powerpoint/2010/main" val="33032325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8EF3D1-75CA-48FF-A263-1AC0EC71C7F6}" type="datetimeFigureOut">
              <a:rPr lang="en-US" smtClean="0"/>
              <a:t>8/10/2020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58ED29-1F37-421B-90DB-C3B49A3BFF36}" type="slidenum">
              <a:rPr lang="en-US" smtClean="0"/>
              <a:t>‹#›</a:t>
            </a:fld>
            <a:endParaRPr lang="en-US"/>
          </a:p>
        </p:txBody>
      </p:sp>
    </p:spTree>
    <p:extLst>
      <p:ext uri="{BB962C8B-B14F-4D97-AF65-F5344CB8AC3E}">
        <p14:creationId xmlns:p14="http://schemas.microsoft.com/office/powerpoint/2010/main" val="54715569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png"/><Relationship Id="rId7" Type="http://schemas.openxmlformats.org/officeDocument/2006/relationships/diagramColors" Target="../diagrams/colors2.xml"/><Relationship Id="rId2" Type="http://schemas.openxmlformats.org/officeDocument/2006/relationships/image" Target="../media/image1.png"/><Relationship Id="rId1" Type="http://schemas.openxmlformats.org/officeDocument/2006/relationships/slideLayout" Target="../slideLayouts/slideLayout9.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hyperlink" Target="https://www.darpa.mil/work-with-us/recruitment-information"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4.png"/><Relationship Id="rId7" Type="http://schemas.openxmlformats.org/officeDocument/2006/relationships/diagramColors" Target="../diagrams/colors3.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4.xml"/><Relationship Id="rId7" Type="http://schemas.openxmlformats.org/officeDocument/2006/relationships/image" Target="../media/image1.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 Id="rId9"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pn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4.png"/><Relationship Id="rId2" Type="http://schemas.openxmlformats.org/officeDocument/2006/relationships/image" Target="../media/image21.jp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png"/><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5.xml"/><Relationship Id="rId7" Type="http://schemas.openxmlformats.org/officeDocument/2006/relationships/image" Target="../media/image1.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5.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4.png"/><Relationship Id="rId7" Type="http://schemas.openxmlformats.org/officeDocument/2006/relationships/diagramColors" Target="../diagrams/colors6.xml"/><Relationship Id="rId2" Type="http://schemas.openxmlformats.org/officeDocument/2006/relationships/image" Target="../media/image1.png"/><Relationship Id="rId1" Type="http://schemas.openxmlformats.org/officeDocument/2006/relationships/slideLayout" Target="../slideLayouts/slideLayout9.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beta.sam.gov/search?index=opp" TargetMode="External"/><Relationship Id="rId2" Type="http://schemas.openxmlformats.org/officeDocument/2006/relationships/hyperlink" Target="http://www.grants.gov/" TargetMode="External"/><Relationship Id="rId1" Type="http://schemas.openxmlformats.org/officeDocument/2006/relationships/slideLayout" Target="../slideLayouts/slideLayout9.xml"/><Relationship Id="rId6" Type="http://schemas.openxmlformats.org/officeDocument/2006/relationships/image" Target="../media/image4.png"/><Relationship Id="rId5" Type="http://schemas.openxmlformats.org/officeDocument/2006/relationships/image" Target="../media/image1.png"/><Relationship Id="rId4" Type="http://schemas.openxmlformats.org/officeDocument/2006/relationships/image" Target="../media/image32.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hyperlink" Target="https://cdmrp.army.mil/funding/reftable" TargetMode="External"/><Relationship Id="rId2" Type="http://schemas.openxmlformats.org/officeDocument/2006/relationships/hyperlink" Target="https://cdmrp.army.mil/default" TargetMode="External"/><Relationship Id="rId1" Type="http://schemas.openxmlformats.org/officeDocument/2006/relationships/slideLayout" Target="../slideLayouts/slideLayout9.xml"/><Relationship Id="rId6" Type="http://schemas.openxmlformats.org/officeDocument/2006/relationships/image" Target="../media/image33.png"/><Relationship Id="rId5" Type="http://schemas.openxmlformats.org/officeDocument/2006/relationships/image" Target="../media/image4.png"/><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2" Type="http://schemas.openxmlformats.org/officeDocument/2006/relationships/hyperlink" Target="https://www.onr.navy.mil/en/work-with-us/funding-opportunities"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onr.navy.mil/our-research/technology-areas" TargetMode="External"/><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png"/><Relationship Id="rId4" Type="http://schemas.openxmlformats.org/officeDocument/2006/relationships/hyperlink" Target="https://www.onr.navy.mil/our-research/our-program-managers"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afresearchlab.com/about/" TargetMode="External"/><Relationship Id="rId7" Type="http://schemas.openxmlformats.org/officeDocument/2006/relationships/image" Target="../media/image4.png"/><Relationship Id="rId2" Type="http://schemas.openxmlformats.org/officeDocument/2006/relationships/hyperlink" Target="https://afresearchlab.com/partner-with-us/higher-education/" TargetMode="Externa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37.jpg"/><Relationship Id="rId4" Type="http://schemas.openxmlformats.org/officeDocument/2006/relationships/hyperlink" Target="mailto:collaborate@us.af.mil" TargetMode="External"/></Relationships>
</file>

<file path=ppt/slides/_rels/slide36.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4.png"/><Relationship Id="rId7" Type="http://schemas.openxmlformats.org/officeDocument/2006/relationships/diagramColors" Target="../diagrams/colors7.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 Id="rId9" Type="http://schemas.openxmlformats.org/officeDocument/2006/relationships/hyperlink" Target="https://www.wpafb.af.mil/afrl/afosr/"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afosryip@us.af.mil"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2.png"/><Relationship Id="rId1" Type="http://schemas.openxmlformats.org/officeDocument/2006/relationships/slideLayout" Target="../slideLayouts/slideLayout2.xml"/><Relationship Id="rId5" Type="http://schemas.openxmlformats.org/officeDocument/2006/relationships/image" Target="../media/image43.jp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Layout" Target="../slideLayouts/slideLayout9.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Layout" Target="../diagrams/layout8.xml"/><Relationship Id="rId7" Type="http://schemas.openxmlformats.org/officeDocument/2006/relationships/hyperlink" Target="https://www.iarpa.gov/" TargetMode="Externa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 Id="rId9" Type="http://schemas.openxmlformats.org/officeDocument/2006/relationships/image" Target="../media/image4.png"/></Relationships>
</file>

<file path=ppt/slides/_rels/slide41.xml.rels><?xml version="1.0" encoding="UTF-8" standalone="yes"?>
<Relationships xmlns="http://schemas.openxmlformats.org/package/2006/relationships"><Relationship Id="rId3" Type="http://schemas.openxmlformats.org/officeDocument/2006/relationships/hyperlink" Target="https://www.iarpa.gov/index.php/working-with-iarpa/prize-challenges" TargetMode="External"/><Relationship Id="rId2" Type="http://schemas.openxmlformats.org/officeDocument/2006/relationships/hyperlink" Target="https://www.iarpa.gov/index.php/research-programs" TargetMode="Externa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png"/></Relationships>
</file>

<file path=ppt/slides/_rels/slide4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9.xml"/><Relationship Id="rId7" Type="http://schemas.openxmlformats.org/officeDocument/2006/relationships/image" Target="../media/image1.pn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4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10.xml"/><Relationship Id="rId7" Type="http://schemas.openxmlformats.org/officeDocument/2006/relationships/image" Target="../media/image1.pn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darpa.mil/about-us/offices" TargetMode="External"/><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png"/></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11.xml"/><Relationship Id="rId7" Type="http://schemas.openxmlformats.org/officeDocument/2006/relationships/image" Target="../media/image1.png"/><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4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12.xml"/><Relationship Id="rId7" Type="http://schemas.openxmlformats.org/officeDocument/2006/relationships/image" Target="../media/image1.png"/><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47.jp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openxmlformats.org/officeDocument/2006/relationships/hyperlink" Target="http://www.dhs.gov/" TargetMode="External"/><Relationship Id="rId13" Type="http://schemas.openxmlformats.org/officeDocument/2006/relationships/image" Target="../media/image1.png"/><Relationship Id="rId3" Type="http://schemas.openxmlformats.org/officeDocument/2006/relationships/hyperlink" Target="http://mrmc.amedd.army.mil/" TargetMode="External"/><Relationship Id="rId7" Type="http://schemas.openxmlformats.org/officeDocument/2006/relationships/hyperlink" Target="http://www.darpa.mil/" TargetMode="External"/><Relationship Id="rId12" Type="http://schemas.openxmlformats.org/officeDocument/2006/relationships/image" Target="../media/image7.jpeg"/><Relationship Id="rId2" Type="http://schemas.openxmlformats.org/officeDocument/2006/relationships/hyperlink" Target="http://www.wpafb.af.mil/afrl/afosr/" TargetMode="External"/><Relationship Id="rId1" Type="http://schemas.openxmlformats.org/officeDocument/2006/relationships/slideLayout" Target="../slideLayouts/slideLayout5.xml"/><Relationship Id="rId6" Type="http://schemas.openxmlformats.org/officeDocument/2006/relationships/hyperlink" Target="http://cdmrp.army.mil/" TargetMode="External"/><Relationship Id="rId11" Type="http://schemas.openxmlformats.org/officeDocument/2006/relationships/hyperlink" Target="http://www.onr.navy.mil/" TargetMode="External"/><Relationship Id="rId5" Type="http://schemas.openxmlformats.org/officeDocument/2006/relationships/hyperlink" Target="https://www.arl.army.mil/who-we-are/aro/" TargetMode="External"/><Relationship Id="rId10" Type="http://schemas.openxmlformats.org/officeDocument/2006/relationships/hyperlink" Target="http://www.iarpa.gov/" TargetMode="External"/><Relationship Id="rId4" Type="http://schemas.openxmlformats.org/officeDocument/2006/relationships/hyperlink" Target="http://www.arl.army.mil/" TargetMode="External"/><Relationship Id="rId9" Type="http://schemas.openxmlformats.org/officeDocument/2006/relationships/hyperlink" Target="http://www.dtra.mil/" TargetMode="External"/><Relationship Id="rId14" Type="http://schemas.openxmlformats.org/officeDocument/2006/relationships/image" Target="../media/image4.png"/></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s://www.dtra.mil/MissionDirectorates/" TargetMode="External"/><Relationship Id="rId2" Type="http://schemas.openxmlformats.org/officeDocument/2006/relationships/image" Target="../media/image49.jp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png"/><Relationship Id="rId4" Type="http://schemas.openxmlformats.org/officeDocument/2006/relationships/hyperlink" Target="https://www.dtra.mil/Mission/Mission-Directorates/Research-and-Development/"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hyperlink" Target="https://beta.sam.gov/" TargetMode="External"/><Relationship Id="rId2" Type="http://schemas.openxmlformats.org/officeDocument/2006/relationships/hyperlink" Target="https://researchservices.cornell.edu/resources/dod-current-opportunities" TargetMode="Externa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1.xml"/><Relationship Id="rId7"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20586C83-A317-43CF-9224-09ACA6B15BC3}"/>
              </a:ext>
            </a:extLst>
          </p:cNvPr>
          <p:cNvGrpSpPr/>
          <p:nvPr/>
        </p:nvGrpSpPr>
        <p:grpSpPr>
          <a:xfrm>
            <a:off x="153258" y="188061"/>
            <a:ext cx="3922607" cy="800282"/>
            <a:chOff x="153258" y="80385"/>
            <a:chExt cx="3922607" cy="800282"/>
          </a:xfrm>
        </p:grpSpPr>
        <p:pic>
          <p:nvPicPr>
            <p:cNvPr id="6" name="Picture 5" descr="A picture containing rug, drawing&#10;&#10;Description automatically generated">
              <a:extLst>
                <a:ext uri="{FF2B5EF4-FFF2-40B4-BE49-F238E27FC236}">
                  <a16:creationId xmlns:a16="http://schemas.microsoft.com/office/drawing/2014/main" id="{62BA107E-A8C5-4EB8-829A-B96A161235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3258" y="80385"/>
              <a:ext cx="787579" cy="800282"/>
            </a:xfrm>
            <a:prstGeom prst="rect">
              <a:avLst/>
            </a:prstGeom>
          </p:spPr>
        </p:pic>
        <p:pic>
          <p:nvPicPr>
            <p:cNvPr id="7" name="Picture 6" descr="A picture containing drawing&#10;&#10;Description automatically generated">
              <a:extLst>
                <a:ext uri="{FF2B5EF4-FFF2-40B4-BE49-F238E27FC236}">
                  <a16:creationId xmlns:a16="http://schemas.microsoft.com/office/drawing/2014/main" id="{7BBE4DAD-4DC5-469A-924E-4DAA5885802E}"/>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94095" y="261412"/>
              <a:ext cx="2981770" cy="619255"/>
            </a:xfrm>
            <a:prstGeom prst="rect">
              <a:avLst/>
            </a:prstGeom>
          </p:spPr>
        </p:pic>
      </p:grpSp>
      <p:sp>
        <p:nvSpPr>
          <p:cNvPr id="8" name="Title 7">
            <a:extLst>
              <a:ext uri="{FF2B5EF4-FFF2-40B4-BE49-F238E27FC236}">
                <a16:creationId xmlns:a16="http://schemas.microsoft.com/office/drawing/2014/main" id="{3443E712-ABAE-4B2D-A6A2-A49E2AD0FB5A}"/>
              </a:ext>
            </a:extLst>
          </p:cNvPr>
          <p:cNvSpPr>
            <a:spLocks noGrp="1"/>
          </p:cNvSpPr>
          <p:nvPr>
            <p:ph type="ctrTitle"/>
          </p:nvPr>
        </p:nvSpPr>
        <p:spPr>
          <a:xfrm>
            <a:off x="1002967" y="2883264"/>
            <a:ext cx="5299399" cy="1920526"/>
          </a:xfrm>
          <a:prstGeom prst="rect">
            <a:avLst/>
          </a:prstGeom>
        </p:spPr>
        <p:txBody>
          <a:bodyPr wrap="none">
            <a:spAutoFit/>
          </a:bodyPr>
          <a:lstStyle/>
          <a:p>
            <a:r>
              <a:rPr lang="en-US" sz="6600" b="1" dirty="0">
                <a:solidFill>
                  <a:schemeClr val="accent2">
                    <a:lumMod val="75000"/>
                  </a:schemeClr>
                </a:solidFill>
              </a:rPr>
              <a:t>GETTING DOD  </a:t>
            </a:r>
            <a:br>
              <a:rPr lang="en-US" sz="6600" b="1" dirty="0">
                <a:solidFill>
                  <a:schemeClr val="accent2">
                    <a:lumMod val="75000"/>
                  </a:schemeClr>
                </a:solidFill>
              </a:rPr>
            </a:br>
            <a:r>
              <a:rPr lang="en-US" sz="6600" b="1" dirty="0">
                <a:solidFill>
                  <a:schemeClr val="accent2">
                    <a:lumMod val="75000"/>
                  </a:schemeClr>
                </a:solidFill>
              </a:rPr>
              <a:t>FUNDING</a:t>
            </a:r>
            <a:endParaRPr lang="en-US" sz="6600" dirty="0">
              <a:solidFill>
                <a:schemeClr val="accent2">
                  <a:lumMod val="75000"/>
                </a:schemeClr>
              </a:solidFill>
            </a:endParaRPr>
          </a:p>
        </p:txBody>
      </p:sp>
      <p:pic>
        <p:nvPicPr>
          <p:cNvPr id="9" name="Picture 8">
            <a:extLst>
              <a:ext uri="{FF2B5EF4-FFF2-40B4-BE49-F238E27FC236}">
                <a16:creationId xmlns:a16="http://schemas.microsoft.com/office/drawing/2014/main" id="{78EE1F91-5B1F-43DA-935A-E417277467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04515" y="1734931"/>
            <a:ext cx="4217193" cy="4217193"/>
          </a:xfrm>
          <a:prstGeom prst="rect">
            <a:avLst/>
          </a:prstGeom>
        </p:spPr>
      </p:pic>
    </p:spTree>
    <p:extLst>
      <p:ext uri="{BB962C8B-B14F-4D97-AF65-F5344CB8AC3E}">
        <p14:creationId xmlns:p14="http://schemas.microsoft.com/office/powerpoint/2010/main" val="7349411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84ECDE7A-6944-466D-8FFE-149A29BA6BA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2" name="Rectangle 21">
            <a:extLst>
              <a:ext uri="{FF2B5EF4-FFF2-40B4-BE49-F238E27FC236}">
                <a16:creationId xmlns:a16="http://schemas.microsoft.com/office/drawing/2014/main" id="{B3420082-9415-44EC-802E-C77D71D59C5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12700">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4" name="Rectangle 23">
            <a:extLst>
              <a:ext uri="{FF2B5EF4-FFF2-40B4-BE49-F238E27FC236}">
                <a16:creationId xmlns:a16="http://schemas.microsoft.com/office/drawing/2014/main" id="{55A52C45-1FCB-4636-A80F-2849B8226C0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717A93B-A12D-434C-BD6B-1ECC208E7D95}"/>
              </a:ext>
            </a:extLst>
          </p:cNvPr>
          <p:cNvSpPr>
            <a:spLocks noGrp="1"/>
          </p:cNvSpPr>
          <p:nvPr>
            <p:ph type="title"/>
          </p:nvPr>
        </p:nvSpPr>
        <p:spPr>
          <a:xfrm>
            <a:off x="1115568" y="548640"/>
            <a:ext cx="10168128" cy="1179576"/>
          </a:xfrm>
        </p:spPr>
        <p:txBody>
          <a:bodyPr vert="horz" lIns="91440" tIns="45720" rIns="91440" bIns="45720" rtlCol="0" anchor="ctr">
            <a:normAutofit/>
          </a:bodyPr>
          <a:lstStyle/>
          <a:p>
            <a:r>
              <a:rPr lang="en-US" sz="4000" b="1" dirty="0"/>
              <a:t>Getting to Know DoD</a:t>
            </a:r>
            <a:endParaRPr lang="en-US" sz="4000" dirty="0"/>
          </a:p>
        </p:txBody>
      </p:sp>
      <p:sp>
        <p:nvSpPr>
          <p:cNvPr id="26" name="Rectangle 25">
            <a:extLst>
              <a:ext uri="{FF2B5EF4-FFF2-40B4-BE49-F238E27FC236}">
                <a16:creationId xmlns:a16="http://schemas.microsoft.com/office/drawing/2014/main" id="{768EB4DD-3704-43AD-92B3-C4E0C6EA92C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7079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3" name="Group 12">
            <a:extLst>
              <a:ext uri="{FF2B5EF4-FFF2-40B4-BE49-F238E27FC236}">
                <a16:creationId xmlns:a16="http://schemas.microsoft.com/office/drawing/2014/main" id="{ED4769FA-F333-4894-8EC4-68D66087E436}"/>
              </a:ext>
            </a:extLst>
          </p:cNvPr>
          <p:cNvGrpSpPr>
            <a:grpSpLocks noChangeAspect="1"/>
          </p:cNvGrpSpPr>
          <p:nvPr/>
        </p:nvGrpSpPr>
        <p:grpSpPr>
          <a:xfrm>
            <a:off x="219176" y="6309360"/>
            <a:ext cx="1792784" cy="365760"/>
            <a:chOff x="153258" y="80385"/>
            <a:chExt cx="3922607" cy="800282"/>
          </a:xfrm>
        </p:grpSpPr>
        <p:pic>
          <p:nvPicPr>
            <p:cNvPr id="14" name="Picture 13" descr="A picture containing rug, drawing&#10;&#10;Description automatically generated">
              <a:extLst>
                <a:ext uri="{FF2B5EF4-FFF2-40B4-BE49-F238E27FC236}">
                  <a16:creationId xmlns:a16="http://schemas.microsoft.com/office/drawing/2014/main" id="{35B34F6B-2E70-4C22-A2E4-6B3903BBFE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3258" y="80385"/>
              <a:ext cx="787579" cy="800282"/>
            </a:xfrm>
            <a:prstGeom prst="rect">
              <a:avLst/>
            </a:prstGeom>
          </p:spPr>
        </p:pic>
        <p:pic>
          <p:nvPicPr>
            <p:cNvPr id="16" name="Picture 15" descr="A picture containing drawing&#10;&#10;Description automatically generated">
              <a:extLst>
                <a:ext uri="{FF2B5EF4-FFF2-40B4-BE49-F238E27FC236}">
                  <a16:creationId xmlns:a16="http://schemas.microsoft.com/office/drawing/2014/main" id="{A82C34DE-8399-428F-854D-A067F27829D9}"/>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94095" y="261412"/>
              <a:ext cx="2981770" cy="619255"/>
            </a:xfrm>
            <a:prstGeom prst="rect">
              <a:avLst/>
            </a:prstGeom>
          </p:spPr>
        </p:pic>
      </p:grpSp>
      <p:graphicFrame>
        <p:nvGraphicFramePr>
          <p:cNvPr id="17" name="Content Placeholder 4">
            <a:extLst>
              <a:ext uri="{FF2B5EF4-FFF2-40B4-BE49-F238E27FC236}">
                <a16:creationId xmlns:a16="http://schemas.microsoft.com/office/drawing/2014/main" id="{1B3140AF-886D-455C-A47E-898D7FE25851}"/>
              </a:ext>
            </a:extLst>
          </p:cNvPr>
          <p:cNvGraphicFramePr>
            <a:graphicFrameLocks noChangeAspect="1"/>
          </p:cNvGraphicFramePr>
          <p:nvPr>
            <p:extLst>
              <p:ext uri="{D42A27DB-BD31-4B8C-83A1-F6EECF244321}">
                <p14:modId xmlns:p14="http://schemas.microsoft.com/office/powerpoint/2010/main" val="1649497768"/>
              </p:ext>
            </p:extLst>
          </p:nvPr>
        </p:nvGraphicFramePr>
        <p:xfrm>
          <a:off x="1115568" y="2152403"/>
          <a:ext cx="10547658" cy="40233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p:cNvSpPr txBox="1"/>
          <p:nvPr/>
        </p:nvSpPr>
        <p:spPr>
          <a:xfrm>
            <a:off x="4724400" y="3979417"/>
            <a:ext cx="2743200" cy="338554"/>
          </a:xfrm>
          <a:prstGeom prst="rect">
            <a:avLst/>
          </a:prstGeom>
          <a:noFill/>
        </p:spPr>
        <p:txBody>
          <a:bodyPr wrap="square" rtlCol="0">
            <a:spAutoFit/>
          </a:bodyPr>
          <a:lstStyle/>
          <a:p>
            <a:r>
              <a:rPr lang="en-US" sz="1600" dirty="0">
                <a:hlinkClick r:id="rId9"/>
              </a:rPr>
              <a:t>Working with DARPA</a:t>
            </a:r>
            <a:endParaRPr lang="en-US" sz="1600" dirty="0"/>
          </a:p>
        </p:txBody>
      </p:sp>
      <p:sp>
        <p:nvSpPr>
          <p:cNvPr id="12" name="TextBox 11"/>
          <p:cNvSpPr txBox="1"/>
          <p:nvPr/>
        </p:nvSpPr>
        <p:spPr>
          <a:xfrm>
            <a:off x="8499428" y="3979417"/>
            <a:ext cx="2743200" cy="584775"/>
          </a:xfrm>
          <a:prstGeom prst="rect">
            <a:avLst/>
          </a:prstGeom>
          <a:noFill/>
        </p:spPr>
        <p:txBody>
          <a:bodyPr wrap="square" rtlCol="0">
            <a:spAutoFit/>
          </a:bodyPr>
          <a:lstStyle/>
          <a:p>
            <a:r>
              <a:rPr lang="en-US" sz="1600" dirty="0">
                <a:solidFill>
                  <a:schemeClr val="accent1"/>
                </a:solidFill>
              </a:rPr>
              <a:t>Contact Program Officers in relevant areas to volunteer.</a:t>
            </a:r>
          </a:p>
        </p:txBody>
      </p:sp>
    </p:spTree>
    <p:extLst>
      <p:ext uri="{BB962C8B-B14F-4D97-AF65-F5344CB8AC3E}">
        <p14:creationId xmlns:p14="http://schemas.microsoft.com/office/powerpoint/2010/main" val="4936025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179235F-E59E-4012-9155-6852404B2F7E}"/>
              </a:ext>
            </a:extLst>
          </p:cNvPr>
          <p:cNvSpPr>
            <a:spLocks noGrp="1"/>
          </p:cNvSpPr>
          <p:nvPr>
            <p:ph type="title"/>
          </p:nvPr>
        </p:nvSpPr>
        <p:spPr>
          <a:xfrm>
            <a:off x="1115568" y="548640"/>
            <a:ext cx="10168128" cy="1179576"/>
          </a:xfrm>
        </p:spPr>
        <p:txBody>
          <a:bodyPr>
            <a:normAutofit fontScale="90000"/>
          </a:bodyPr>
          <a:lstStyle/>
          <a:p>
            <a:r>
              <a:rPr lang="en-US" sz="4000" b="1" dirty="0">
                <a:cs typeface="Calibri Light"/>
              </a:rPr>
              <a:t>Multidisciplinary Research Program of the University Research Initiatives (MURI)</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C13BFF8A-973B-43B4-ADA3-18938675370B}"/>
              </a:ext>
            </a:extLst>
          </p:cNvPr>
          <p:cNvSpPr>
            <a:spLocks noGrp="1"/>
          </p:cNvSpPr>
          <p:nvPr>
            <p:ph idx="1"/>
          </p:nvPr>
        </p:nvSpPr>
        <p:spPr>
          <a:xfrm>
            <a:off x="1115568" y="2481943"/>
            <a:ext cx="10168128" cy="3695020"/>
          </a:xfrm>
        </p:spPr>
        <p:txBody>
          <a:bodyPr vert="horz" lIns="91440" tIns="45720" rIns="91440" bIns="45720" rtlCol="0" anchor="t">
            <a:normAutofit/>
          </a:bodyPr>
          <a:lstStyle/>
          <a:p>
            <a:r>
              <a:rPr lang="en-US" sz="2200" dirty="0" smtClean="0"/>
              <a:t>Program across Army, Navy and Air Force.  Sets areas of priority in RFP.</a:t>
            </a:r>
            <a:endParaRPr lang="en-US" sz="2200" dirty="0" smtClean="0"/>
          </a:p>
          <a:p>
            <a:r>
              <a:rPr lang="en-US" sz="2200" dirty="0" smtClean="0"/>
              <a:t>Usually involves 3-5 institutions that take a </a:t>
            </a:r>
            <a:r>
              <a:rPr lang="en-US" sz="2200" dirty="0" smtClean="0"/>
              <a:t>multi-disciplinary approach toward a solution </a:t>
            </a:r>
            <a:r>
              <a:rPr lang="en-US" sz="2200" dirty="0" smtClean="0"/>
              <a:t>or breakthrough to a central Defense problem.</a:t>
            </a:r>
          </a:p>
          <a:p>
            <a:r>
              <a:rPr lang="en-US" sz="2200" dirty="0" smtClean="0"/>
              <a:t>Track record of successful collaboration very helpful.</a:t>
            </a:r>
            <a:endParaRPr lang="en-US" sz="2200" dirty="0" smtClean="0"/>
          </a:p>
          <a:p>
            <a:r>
              <a:rPr lang="en-US" sz="2200" dirty="0" smtClean="0"/>
              <a:t>Requires strong project management/team leadership skills to keep team on task and schedule.</a:t>
            </a:r>
          </a:p>
          <a:p>
            <a:r>
              <a:rPr lang="en-US" sz="2200" dirty="0" smtClean="0"/>
              <a:t>The Program Officer will be actively engaged and expecting regular updates.</a:t>
            </a:r>
          </a:p>
          <a:p>
            <a:r>
              <a:rPr lang="en-US" sz="2200" dirty="0" smtClean="0"/>
              <a:t>3-5 year awards; $1.5M/year. About 10% win rate.</a:t>
            </a:r>
          </a:p>
          <a:p>
            <a:r>
              <a:rPr lang="en-US" sz="2200" dirty="0" smtClean="0"/>
              <a:t>Can be terminated for lack of success.</a:t>
            </a:r>
            <a:endParaRPr lang="en-US" sz="2200" dirty="0"/>
          </a:p>
        </p:txBody>
      </p:sp>
      <p:grpSp>
        <p:nvGrpSpPr>
          <p:cNvPr id="9" name="Group 8">
            <a:extLst>
              <a:ext uri="{FF2B5EF4-FFF2-40B4-BE49-F238E27FC236}">
                <a16:creationId xmlns:a16="http://schemas.microsoft.com/office/drawing/2014/main" id="{0C7AD47D-2789-4DDF-A7E2-351653928FCA}"/>
              </a:ext>
            </a:extLst>
          </p:cNvPr>
          <p:cNvGrpSpPr>
            <a:grpSpLocks noChangeAspect="1"/>
          </p:cNvGrpSpPr>
          <p:nvPr/>
        </p:nvGrpSpPr>
        <p:grpSpPr>
          <a:xfrm>
            <a:off x="219176" y="6309360"/>
            <a:ext cx="1792784" cy="365760"/>
            <a:chOff x="153258" y="80385"/>
            <a:chExt cx="3922607" cy="800282"/>
          </a:xfrm>
        </p:grpSpPr>
        <p:pic>
          <p:nvPicPr>
            <p:cNvPr id="11" name="Picture 10" descr="A picture containing rug, drawing&#10;&#10;Description automatically generated">
              <a:extLst>
                <a:ext uri="{FF2B5EF4-FFF2-40B4-BE49-F238E27FC236}">
                  <a16:creationId xmlns:a16="http://schemas.microsoft.com/office/drawing/2014/main" id="{3BC151D3-1783-464F-8BEA-A68A5F84A29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3258" y="80385"/>
              <a:ext cx="787579" cy="800282"/>
            </a:xfrm>
            <a:prstGeom prst="rect">
              <a:avLst/>
            </a:prstGeom>
          </p:spPr>
        </p:pic>
        <p:pic>
          <p:nvPicPr>
            <p:cNvPr id="13" name="Picture 12" descr="A picture containing drawing&#10;&#10;Description automatically generated">
              <a:extLst>
                <a:ext uri="{FF2B5EF4-FFF2-40B4-BE49-F238E27FC236}">
                  <a16:creationId xmlns:a16="http://schemas.microsoft.com/office/drawing/2014/main" id="{D0BB7AEE-52BD-40F4-88A8-0CCAD7C5BE9B}"/>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94095" y="261412"/>
              <a:ext cx="2981770" cy="619255"/>
            </a:xfrm>
            <a:prstGeom prst="rect">
              <a:avLst/>
            </a:prstGeom>
          </p:spPr>
        </p:pic>
      </p:grpSp>
    </p:spTree>
    <p:extLst>
      <p:ext uri="{BB962C8B-B14F-4D97-AF65-F5344CB8AC3E}">
        <p14:creationId xmlns:p14="http://schemas.microsoft.com/office/powerpoint/2010/main" val="15237014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FF39EDC-4CA8-4F88-A0B0-6A7C51FF8972}"/>
              </a:ext>
            </a:extLst>
          </p:cNvPr>
          <p:cNvSpPr>
            <a:spLocks noGrp="1"/>
          </p:cNvSpPr>
          <p:nvPr>
            <p:ph type="title"/>
          </p:nvPr>
        </p:nvSpPr>
        <p:spPr>
          <a:xfrm>
            <a:off x="1115568" y="548640"/>
            <a:ext cx="10168128" cy="1179576"/>
          </a:xfrm>
        </p:spPr>
        <p:txBody>
          <a:bodyPr>
            <a:normAutofit/>
          </a:bodyPr>
          <a:lstStyle/>
          <a:p>
            <a:r>
              <a:rPr lang="en-US" sz="4000" b="1" dirty="0"/>
              <a:t>DoD Proposal Basics</a:t>
            </a:r>
            <a:endParaRPr lang="en-US" sz="4000" dirty="0"/>
          </a:p>
        </p:txBody>
      </p:sp>
      <p:sp>
        <p:nvSpPr>
          <p:cNvPr id="37"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8" name="Content Placeholder 2">
            <a:extLst>
              <a:ext uri="{FF2B5EF4-FFF2-40B4-BE49-F238E27FC236}">
                <a16:creationId xmlns:a16="http://schemas.microsoft.com/office/drawing/2014/main" id="{584D2213-A36E-4FF3-A88B-34F8D1B5E505}"/>
              </a:ext>
            </a:extLst>
          </p:cNvPr>
          <p:cNvSpPr>
            <a:spLocks noGrp="1"/>
          </p:cNvSpPr>
          <p:nvPr>
            <p:ph idx="1"/>
          </p:nvPr>
        </p:nvSpPr>
        <p:spPr>
          <a:xfrm>
            <a:off x="1115568" y="2481943"/>
            <a:ext cx="10168128" cy="3695020"/>
          </a:xfrm>
        </p:spPr>
        <p:txBody>
          <a:bodyPr>
            <a:normAutofit/>
          </a:bodyPr>
          <a:lstStyle/>
          <a:p>
            <a:r>
              <a:rPr lang="en-US" sz="2200"/>
              <a:t>FOLLOW THE DIRECTIONS! Each call is unique and must be read thoroughly and requirements addressed.  </a:t>
            </a:r>
          </a:p>
          <a:p>
            <a:r>
              <a:rPr lang="en-US" sz="2200"/>
              <a:t>Some agencies use their own templates and technical proposal structures and require a level of project management and cost detail that may be foreign to you.</a:t>
            </a:r>
          </a:p>
          <a:p>
            <a:r>
              <a:rPr lang="en-US" sz="2200"/>
              <a:t>Some agencies have separate Technical and Cost Proposal Volumes that the PI must be involved in writing</a:t>
            </a:r>
          </a:p>
          <a:p>
            <a:r>
              <a:rPr lang="en-US" sz="2200"/>
              <a:t>Evaluation Criteria are sometimes weighted by section, so that you can see what the agency thinks is most important.  Structure your technical proposal accordingly </a:t>
            </a:r>
            <a:br>
              <a:rPr lang="en-US" sz="2200"/>
            </a:br>
            <a:r>
              <a:rPr lang="en-US" sz="2200"/>
              <a:t>(#pages </a:t>
            </a:r>
            <a:r>
              <a:rPr lang="en-US" sz="2200">
                <a:sym typeface="Symbol" panose="05050102010706020507" pitchFamily="18" charset="2"/>
              </a:rPr>
              <a:t></a:t>
            </a:r>
            <a:r>
              <a:rPr lang="en-US" sz="2200"/>
              <a:t> #points, unless strictly limited).</a:t>
            </a:r>
          </a:p>
          <a:p>
            <a:endParaRPr lang="en-US" sz="2200"/>
          </a:p>
        </p:txBody>
      </p:sp>
      <p:grpSp>
        <p:nvGrpSpPr>
          <p:cNvPr id="34" name="Group 33">
            <a:extLst>
              <a:ext uri="{FF2B5EF4-FFF2-40B4-BE49-F238E27FC236}">
                <a16:creationId xmlns:a16="http://schemas.microsoft.com/office/drawing/2014/main" id="{0A3FA0A6-4FC5-40D5-8894-566FD5930267}"/>
              </a:ext>
            </a:extLst>
          </p:cNvPr>
          <p:cNvGrpSpPr>
            <a:grpSpLocks noChangeAspect="1"/>
          </p:cNvGrpSpPr>
          <p:nvPr/>
        </p:nvGrpSpPr>
        <p:grpSpPr>
          <a:xfrm>
            <a:off x="219176" y="6309360"/>
            <a:ext cx="1792784" cy="365760"/>
            <a:chOff x="153258" y="80385"/>
            <a:chExt cx="3922607" cy="800282"/>
          </a:xfrm>
        </p:grpSpPr>
        <p:pic>
          <p:nvPicPr>
            <p:cNvPr id="36" name="Picture 35" descr="A picture containing rug, drawing&#10;&#10;Description automatically generated">
              <a:extLst>
                <a:ext uri="{FF2B5EF4-FFF2-40B4-BE49-F238E27FC236}">
                  <a16:creationId xmlns:a16="http://schemas.microsoft.com/office/drawing/2014/main" id="{0D049AE1-19AA-47BA-9DB1-04BD4698AA4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3258" y="80385"/>
              <a:ext cx="787579" cy="800282"/>
            </a:xfrm>
            <a:prstGeom prst="rect">
              <a:avLst/>
            </a:prstGeom>
          </p:spPr>
        </p:pic>
        <p:pic>
          <p:nvPicPr>
            <p:cNvPr id="39" name="Picture 38" descr="A picture containing drawing&#10;&#10;Description automatically generated">
              <a:extLst>
                <a:ext uri="{FF2B5EF4-FFF2-40B4-BE49-F238E27FC236}">
                  <a16:creationId xmlns:a16="http://schemas.microsoft.com/office/drawing/2014/main" id="{A6F3ACDF-98BE-4AE5-AC38-B4D65A99A36D}"/>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94095" y="261412"/>
              <a:ext cx="2981770" cy="619255"/>
            </a:xfrm>
            <a:prstGeom prst="rect">
              <a:avLst/>
            </a:prstGeom>
          </p:spPr>
        </p:pic>
      </p:grpSp>
    </p:spTree>
    <p:extLst>
      <p:ext uri="{BB962C8B-B14F-4D97-AF65-F5344CB8AC3E}">
        <p14:creationId xmlns:p14="http://schemas.microsoft.com/office/powerpoint/2010/main" val="30721138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37">
            <a:extLst>
              <a:ext uri="{FF2B5EF4-FFF2-40B4-BE49-F238E27FC236}">
                <a16:creationId xmlns:a16="http://schemas.microsoft.com/office/drawing/2014/main" id="{44AD29B6-BF3B-4407-9E75-52DF8E3B29F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8" name="Rectangle 39">
            <a:extLst>
              <a:ext uri="{FF2B5EF4-FFF2-40B4-BE49-F238E27FC236}">
                <a16:creationId xmlns:a16="http://schemas.microsoft.com/office/drawing/2014/main" id="{55F8BA08-3E38-4B70-B93A-74F08E09220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260019"/>
            <a:ext cx="11167447" cy="5933012"/>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BE52EDE-654F-4384-AAAE-0912EDC02EC4}"/>
              </a:ext>
            </a:extLst>
          </p:cNvPr>
          <p:cNvSpPr>
            <a:spLocks noGrp="1"/>
          </p:cNvSpPr>
          <p:nvPr>
            <p:ph type="title"/>
          </p:nvPr>
        </p:nvSpPr>
        <p:spPr>
          <a:xfrm>
            <a:off x="1045029" y="507160"/>
            <a:ext cx="2993571" cy="5438730"/>
          </a:xfrm>
        </p:spPr>
        <p:txBody>
          <a:bodyPr>
            <a:normAutofit/>
          </a:bodyPr>
          <a:lstStyle/>
          <a:p>
            <a:r>
              <a:rPr lang="en-US" sz="4000" b="1" dirty="0"/>
              <a:t>Proposal Tips</a:t>
            </a:r>
          </a:p>
        </p:txBody>
      </p:sp>
      <p:sp>
        <p:nvSpPr>
          <p:cNvPr id="49" name="Rectangle 41">
            <a:extLst>
              <a:ext uri="{FF2B5EF4-FFF2-40B4-BE49-F238E27FC236}">
                <a16:creationId xmlns:a16="http://schemas.microsoft.com/office/drawing/2014/main" id="{357F1B33-79AB-4A71-8CEC-4546D709B8C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2874481"/>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11" name="Group 10">
            <a:extLst>
              <a:ext uri="{FF2B5EF4-FFF2-40B4-BE49-F238E27FC236}">
                <a16:creationId xmlns:a16="http://schemas.microsoft.com/office/drawing/2014/main" id="{57C57E62-3C64-4DA2-AEBD-C2A82F1FAC0D}"/>
              </a:ext>
            </a:extLst>
          </p:cNvPr>
          <p:cNvGrpSpPr>
            <a:grpSpLocks noChangeAspect="1"/>
          </p:cNvGrpSpPr>
          <p:nvPr/>
        </p:nvGrpSpPr>
        <p:grpSpPr>
          <a:xfrm>
            <a:off x="219176" y="6309360"/>
            <a:ext cx="1792784" cy="365760"/>
            <a:chOff x="153258" y="80385"/>
            <a:chExt cx="3922607" cy="800282"/>
          </a:xfrm>
        </p:grpSpPr>
        <p:pic>
          <p:nvPicPr>
            <p:cNvPr id="13" name="Picture 12" descr="A picture containing rug, drawing&#10;&#10;Description automatically generated">
              <a:extLst>
                <a:ext uri="{FF2B5EF4-FFF2-40B4-BE49-F238E27FC236}">
                  <a16:creationId xmlns:a16="http://schemas.microsoft.com/office/drawing/2014/main" id="{593779A7-D429-4519-A5A0-53E45E8EB36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3258" y="80385"/>
              <a:ext cx="787579" cy="800282"/>
            </a:xfrm>
            <a:prstGeom prst="rect">
              <a:avLst/>
            </a:prstGeom>
          </p:spPr>
        </p:pic>
        <p:pic>
          <p:nvPicPr>
            <p:cNvPr id="14" name="Picture 13" descr="A picture containing drawing&#10;&#10;Description automatically generated">
              <a:extLst>
                <a:ext uri="{FF2B5EF4-FFF2-40B4-BE49-F238E27FC236}">
                  <a16:creationId xmlns:a16="http://schemas.microsoft.com/office/drawing/2014/main" id="{AECF584B-17FB-4641-8B23-758F1F971611}"/>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94095" y="261412"/>
              <a:ext cx="2981770" cy="619255"/>
            </a:xfrm>
            <a:prstGeom prst="rect">
              <a:avLst/>
            </a:prstGeom>
          </p:spPr>
        </p:pic>
      </p:grpSp>
      <p:graphicFrame>
        <p:nvGraphicFramePr>
          <p:cNvPr id="9" name="Content Placeholder 2">
            <a:extLst>
              <a:ext uri="{FF2B5EF4-FFF2-40B4-BE49-F238E27FC236}">
                <a16:creationId xmlns:a16="http://schemas.microsoft.com/office/drawing/2014/main" id="{ABD5AA30-2B2C-48CC-8492-F13BCD39701E}"/>
              </a:ext>
            </a:extLst>
          </p:cNvPr>
          <p:cNvGraphicFramePr>
            <a:graphicFrameLocks noGrp="1" noChangeAspect="1"/>
          </p:cNvGraphicFramePr>
          <p:nvPr>
            <p:ph idx="1"/>
            <p:extLst>
              <p:ext uri="{D42A27DB-BD31-4B8C-83A1-F6EECF244321}">
                <p14:modId xmlns:p14="http://schemas.microsoft.com/office/powerpoint/2010/main" val="4108928386"/>
              </p:ext>
            </p:extLst>
          </p:nvPr>
        </p:nvGraphicFramePr>
        <p:xfrm>
          <a:off x="4526280" y="512064"/>
          <a:ext cx="6973742" cy="54406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5827648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EBCFB0E-4672-41CC-B0B7-02BB895DA4EF}"/>
              </a:ext>
            </a:extLst>
          </p:cNvPr>
          <p:cNvSpPr>
            <a:spLocks noGrp="1"/>
          </p:cNvSpPr>
          <p:nvPr>
            <p:ph type="title"/>
          </p:nvPr>
        </p:nvSpPr>
        <p:spPr>
          <a:xfrm>
            <a:off x="1115568" y="548640"/>
            <a:ext cx="10168128" cy="1179576"/>
          </a:xfrm>
        </p:spPr>
        <p:txBody>
          <a:bodyPr>
            <a:normAutofit/>
          </a:bodyPr>
          <a:lstStyle/>
          <a:p>
            <a:r>
              <a:rPr lang="en-US" sz="4000" b="1" dirty="0"/>
              <a:t>Help! </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9" name="Content Placeholder 3">
            <a:extLst>
              <a:ext uri="{FF2B5EF4-FFF2-40B4-BE49-F238E27FC236}">
                <a16:creationId xmlns:a16="http://schemas.microsoft.com/office/drawing/2014/main" id="{8A47AE93-86A7-4915-AEF6-A54DFB8F1CCD}"/>
              </a:ext>
            </a:extLst>
          </p:cNvPr>
          <p:cNvGraphicFramePr>
            <a:graphicFrameLocks noGrp="1"/>
          </p:cNvGraphicFramePr>
          <p:nvPr>
            <p:ph idx="1"/>
            <p:extLst>
              <p:ext uri="{D42A27DB-BD31-4B8C-83A1-F6EECF244321}">
                <p14:modId xmlns:p14="http://schemas.microsoft.com/office/powerpoint/2010/main" val="1764566678"/>
              </p:ext>
            </p:extLst>
          </p:nvPr>
        </p:nvGraphicFramePr>
        <p:xfrm>
          <a:off x="1115568" y="2276856"/>
          <a:ext cx="10167937" cy="36957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1" name="Group 10">
            <a:extLst>
              <a:ext uri="{FF2B5EF4-FFF2-40B4-BE49-F238E27FC236}">
                <a16:creationId xmlns:a16="http://schemas.microsoft.com/office/drawing/2014/main" id="{2136B7CD-1EC3-4EB5-BC6C-5FD691E78293}"/>
              </a:ext>
            </a:extLst>
          </p:cNvPr>
          <p:cNvGrpSpPr>
            <a:grpSpLocks noChangeAspect="1"/>
          </p:cNvGrpSpPr>
          <p:nvPr/>
        </p:nvGrpSpPr>
        <p:grpSpPr>
          <a:xfrm>
            <a:off x="219176" y="6309360"/>
            <a:ext cx="1792784" cy="365760"/>
            <a:chOff x="153258" y="80385"/>
            <a:chExt cx="3922607" cy="800282"/>
          </a:xfrm>
        </p:grpSpPr>
        <p:pic>
          <p:nvPicPr>
            <p:cNvPr id="13" name="Picture 12" descr="A picture containing rug, drawing&#10;&#10;Description automatically generated">
              <a:extLst>
                <a:ext uri="{FF2B5EF4-FFF2-40B4-BE49-F238E27FC236}">
                  <a16:creationId xmlns:a16="http://schemas.microsoft.com/office/drawing/2014/main" id="{7F725D93-5A23-44E2-92B8-9538D56E21FD}"/>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53258" y="80385"/>
              <a:ext cx="787579" cy="800282"/>
            </a:xfrm>
            <a:prstGeom prst="rect">
              <a:avLst/>
            </a:prstGeom>
          </p:spPr>
        </p:pic>
        <p:pic>
          <p:nvPicPr>
            <p:cNvPr id="15" name="Picture 14" descr="A picture containing drawing&#10;&#10;Description automatically generated">
              <a:extLst>
                <a:ext uri="{FF2B5EF4-FFF2-40B4-BE49-F238E27FC236}">
                  <a16:creationId xmlns:a16="http://schemas.microsoft.com/office/drawing/2014/main" id="{D89F7812-FEC6-4DB1-A00D-79E0F7C42B39}"/>
                </a:ext>
              </a:extLst>
            </p:cNvPr>
            <p:cNvPicPr>
              <a:picLocks noChangeAspect="1"/>
            </p:cNvPicPr>
            <p:nvPr userDrawn="1"/>
          </p:nvPicPr>
          <p:blipFill>
            <a:blip r:embed="rId8" cstate="hqprint">
              <a:extLst>
                <a:ext uri="{28A0092B-C50C-407E-A947-70E740481C1C}">
                  <a14:useLocalDpi xmlns:a14="http://schemas.microsoft.com/office/drawing/2010/main" val="0"/>
                </a:ext>
              </a:extLst>
            </a:blip>
            <a:stretch>
              <a:fillRect/>
            </a:stretch>
          </p:blipFill>
          <p:spPr>
            <a:xfrm>
              <a:off x="1094095" y="261412"/>
              <a:ext cx="2981770" cy="619255"/>
            </a:xfrm>
            <a:prstGeom prst="rect">
              <a:avLst/>
            </a:prstGeom>
          </p:spPr>
        </p:pic>
      </p:grpSp>
      <p:pic>
        <p:nvPicPr>
          <p:cNvPr id="3" name="Picture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340397" y="303761"/>
            <a:ext cx="3176471" cy="1404157"/>
          </a:xfrm>
          <a:prstGeom prst="rect">
            <a:avLst/>
          </a:prstGeom>
        </p:spPr>
      </p:pic>
    </p:spTree>
    <p:extLst>
      <p:ext uri="{BB962C8B-B14F-4D97-AF65-F5344CB8AC3E}">
        <p14:creationId xmlns:p14="http://schemas.microsoft.com/office/powerpoint/2010/main" val="15126955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4ECDE7A-6944-466D-8FFE-149A29BA6BA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B3420082-9415-44EC-802E-C77D71D59C5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12700">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Rectangle 13">
            <a:extLst>
              <a:ext uri="{FF2B5EF4-FFF2-40B4-BE49-F238E27FC236}">
                <a16:creationId xmlns:a16="http://schemas.microsoft.com/office/drawing/2014/main" id="{55A52C45-1FCB-4636-A80F-2849B8226C0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687C990-4D0D-46F8-AB1C-C0DC20854D04}"/>
              </a:ext>
            </a:extLst>
          </p:cNvPr>
          <p:cNvSpPr>
            <a:spLocks noGrp="1"/>
          </p:cNvSpPr>
          <p:nvPr>
            <p:ph type="title"/>
          </p:nvPr>
        </p:nvSpPr>
        <p:spPr>
          <a:xfrm>
            <a:off x="1115568" y="548640"/>
            <a:ext cx="10168128" cy="1179576"/>
          </a:xfrm>
        </p:spPr>
        <p:txBody>
          <a:bodyPr vert="horz" lIns="91440" tIns="45720" rIns="91440" bIns="45720" rtlCol="0" anchor="ctr">
            <a:normAutofit/>
          </a:bodyPr>
          <a:lstStyle/>
          <a:p>
            <a:r>
              <a:rPr lang="en-US" sz="4000" b="1" dirty="0"/>
              <a:t>RECAP</a:t>
            </a:r>
          </a:p>
        </p:txBody>
      </p:sp>
      <p:sp>
        <p:nvSpPr>
          <p:cNvPr id="16" name="Rectangle 15">
            <a:extLst>
              <a:ext uri="{FF2B5EF4-FFF2-40B4-BE49-F238E27FC236}">
                <a16:creationId xmlns:a16="http://schemas.microsoft.com/office/drawing/2014/main" id="{768EB4DD-3704-43AD-92B3-C4E0C6EA92C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7079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Content Placeholder 4">
            <a:extLst>
              <a:ext uri="{FF2B5EF4-FFF2-40B4-BE49-F238E27FC236}">
                <a16:creationId xmlns:a16="http://schemas.microsoft.com/office/drawing/2014/main" id="{69093061-A1FC-4FD8-A3D4-649B7DC59D27}"/>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4037" r="5267" b="1"/>
          <a:stretch/>
        </p:blipFill>
        <p:spPr>
          <a:xfrm>
            <a:off x="908304" y="2478024"/>
            <a:ext cx="6009855" cy="3694176"/>
          </a:xfrm>
          <a:prstGeom prst="rect">
            <a:avLst/>
          </a:prstGeom>
        </p:spPr>
      </p:pic>
      <p:sp>
        <p:nvSpPr>
          <p:cNvPr id="3" name="Content Placeholder 2">
            <a:extLst>
              <a:ext uri="{FF2B5EF4-FFF2-40B4-BE49-F238E27FC236}">
                <a16:creationId xmlns:a16="http://schemas.microsoft.com/office/drawing/2014/main" id="{AF5A8770-C492-4EC2-B1BE-D8312D3B54E6}"/>
              </a:ext>
            </a:extLst>
          </p:cNvPr>
          <p:cNvSpPr>
            <a:spLocks noGrp="1"/>
          </p:cNvSpPr>
          <p:nvPr>
            <p:ph sz="half" idx="1"/>
          </p:nvPr>
        </p:nvSpPr>
        <p:spPr>
          <a:xfrm>
            <a:off x="7293466" y="2276856"/>
            <a:ext cx="4780547" cy="4379976"/>
          </a:xfrm>
        </p:spPr>
        <p:txBody>
          <a:bodyPr vert="horz" lIns="91440" tIns="45720" rIns="91440" bIns="45720" rtlCol="0" anchor="ctr">
            <a:normAutofit/>
          </a:bodyPr>
          <a:lstStyle/>
          <a:p>
            <a:r>
              <a:rPr lang="en-US" sz="1600" dirty="0"/>
              <a:t>Research the Agencies</a:t>
            </a:r>
          </a:p>
          <a:p>
            <a:r>
              <a:rPr lang="en-US" sz="1600" dirty="0"/>
              <a:t>Contact your Research Development </a:t>
            </a:r>
            <a:r>
              <a:rPr lang="en-US" sz="1600" dirty="0" smtClean="0"/>
              <a:t>expert</a:t>
            </a:r>
            <a:endParaRPr lang="en-US" sz="1600" dirty="0"/>
          </a:p>
          <a:p>
            <a:r>
              <a:rPr lang="en-US" sz="1600" dirty="0"/>
              <a:t>Build necessary collaborations</a:t>
            </a:r>
          </a:p>
          <a:p>
            <a:r>
              <a:rPr lang="en-US" sz="1600" dirty="0"/>
              <a:t>Prepare your pitch</a:t>
            </a:r>
          </a:p>
          <a:p>
            <a:r>
              <a:rPr lang="en-US" sz="1600" dirty="0"/>
              <a:t>Talk to the Program Officer and get feedback</a:t>
            </a:r>
          </a:p>
          <a:p>
            <a:r>
              <a:rPr lang="en-US" sz="1600" dirty="0"/>
              <a:t>Develop a timeline for submitting the proposal</a:t>
            </a:r>
          </a:p>
          <a:p>
            <a:r>
              <a:rPr lang="en-US" sz="1600" dirty="0"/>
              <a:t>Read the RFP and follow the instructions</a:t>
            </a:r>
          </a:p>
          <a:p>
            <a:r>
              <a:rPr lang="en-US" sz="1600" dirty="0"/>
              <a:t>Write </a:t>
            </a:r>
            <a:r>
              <a:rPr lang="en-US" sz="1600" dirty="0" smtClean="0"/>
              <a:t>your proposal</a:t>
            </a:r>
            <a:endParaRPr lang="en-US" sz="1600" dirty="0"/>
          </a:p>
          <a:p>
            <a:r>
              <a:rPr lang="en-US" sz="1600" dirty="0"/>
              <a:t>Get </a:t>
            </a:r>
            <a:r>
              <a:rPr lang="en-US" sz="1600" dirty="0" smtClean="0"/>
              <a:t>feedback </a:t>
            </a:r>
            <a:r>
              <a:rPr lang="en-US" sz="1600" dirty="0"/>
              <a:t>from </a:t>
            </a:r>
            <a:r>
              <a:rPr lang="en-US" sz="1600" dirty="0" smtClean="0"/>
              <a:t>successful colleagues</a:t>
            </a:r>
            <a:endParaRPr lang="en-US" sz="1600" dirty="0"/>
          </a:p>
          <a:p>
            <a:r>
              <a:rPr lang="en-US" sz="1600" dirty="0"/>
              <a:t>Submit your proposal on time</a:t>
            </a:r>
          </a:p>
          <a:p>
            <a:endParaRPr lang="en-US" sz="1500" dirty="0"/>
          </a:p>
        </p:txBody>
      </p:sp>
      <p:grpSp>
        <p:nvGrpSpPr>
          <p:cNvPr id="15" name="Group 14">
            <a:extLst>
              <a:ext uri="{FF2B5EF4-FFF2-40B4-BE49-F238E27FC236}">
                <a16:creationId xmlns:a16="http://schemas.microsoft.com/office/drawing/2014/main" id="{FFDF0616-DC3B-4EFA-AD8C-B16C7EFF87F5}"/>
              </a:ext>
            </a:extLst>
          </p:cNvPr>
          <p:cNvGrpSpPr>
            <a:grpSpLocks noChangeAspect="1"/>
          </p:cNvGrpSpPr>
          <p:nvPr/>
        </p:nvGrpSpPr>
        <p:grpSpPr>
          <a:xfrm>
            <a:off x="219176" y="6309360"/>
            <a:ext cx="1792784" cy="365760"/>
            <a:chOff x="153258" y="80385"/>
            <a:chExt cx="3922607" cy="800282"/>
          </a:xfrm>
        </p:grpSpPr>
        <p:pic>
          <p:nvPicPr>
            <p:cNvPr id="17" name="Picture 16" descr="A picture containing rug, drawing&#10;&#10;Description automatically generated">
              <a:extLst>
                <a:ext uri="{FF2B5EF4-FFF2-40B4-BE49-F238E27FC236}">
                  <a16:creationId xmlns:a16="http://schemas.microsoft.com/office/drawing/2014/main" id="{7B6CA1CD-3DA5-45AC-948B-67211976D60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3258" y="80385"/>
              <a:ext cx="787579" cy="800282"/>
            </a:xfrm>
            <a:prstGeom prst="rect">
              <a:avLst/>
            </a:prstGeom>
          </p:spPr>
        </p:pic>
        <p:pic>
          <p:nvPicPr>
            <p:cNvPr id="23" name="Picture 22" descr="A picture containing drawing&#10;&#10;Description automatically generated">
              <a:extLst>
                <a:ext uri="{FF2B5EF4-FFF2-40B4-BE49-F238E27FC236}">
                  <a16:creationId xmlns:a16="http://schemas.microsoft.com/office/drawing/2014/main" id="{C6F03919-61C4-4E61-B080-5E36C8FD072F}"/>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094095" y="261412"/>
              <a:ext cx="2981770" cy="619255"/>
            </a:xfrm>
            <a:prstGeom prst="rect">
              <a:avLst/>
            </a:prstGeom>
          </p:spPr>
        </p:pic>
      </p:grpSp>
    </p:spTree>
    <p:extLst>
      <p:ext uri="{BB962C8B-B14F-4D97-AF65-F5344CB8AC3E}">
        <p14:creationId xmlns:p14="http://schemas.microsoft.com/office/powerpoint/2010/main" val="32802819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68AF5748-FED8-45BA-8631-26D1D10F324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E52EDE-654F-4384-AAAE-0912EDC02EC4}"/>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000" b="1" kern="1200" dirty="0">
                <a:solidFill>
                  <a:schemeClr val="tx1"/>
                </a:solidFill>
                <a:latin typeface="+mj-lt"/>
                <a:ea typeface="+mj-ea"/>
                <a:cs typeface="+mj-cs"/>
              </a:rPr>
              <a:t>Panelists</a:t>
            </a:r>
          </a:p>
        </p:txBody>
      </p:sp>
      <p:sp>
        <p:nvSpPr>
          <p:cNvPr id="28" name="Rectangle 27">
            <a:extLst>
              <a:ext uri="{FF2B5EF4-FFF2-40B4-BE49-F238E27FC236}">
                <a16:creationId xmlns:a16="http://schemas.microsoft.com/office/drawing/2014/main" id="{AF2F604E-43BE-4DC3-B983-E071523364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08C9B587-E65E-4B52-B37C-ABEBB6E879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13" name="Group 12">
            <a:extLst>
              <a:ext uri="{FF2B5EF4-FFF2-40B4-BE49-F238E27FC236}">
                <a16:creationId xmlns:a16="http://schemas.microsoft.com/office/drawing/2014/main" id="{AADF2E83-7453-4A6A-9E4A-7E932827744F}"/>
              </a:ext>
            </a:extLst>
          </p:cNvPr>
          <p:cNvGrpSpPr>
            <a:grpSpLocks noChangeAspect="1"/>
          </p:cNvGrpSpPr>
          <p:nvPr/>
        </p:nvGrpSpPr>
        <p:grpSpPr>
          <a:xfrm>
            <a:off x="219176" y="6309360"/>
            <a:ext cx="1792784" cy="365760"/>
            <a:chOff x="153258" y="80385"/>
            <a:chExt cx="3922607" cy="800282"/>
          </a:xfrm>
        </p:grpSpPr>
        <p:pic>
          <p:nvPicPr>
            <p:cNvPr id="20" name="Picture 19" descr="A picture containing rug, drawing&#10;&#10;Description automatically generated">
              <a:extLst>
                <a:ext uri="{FF2B5EF4-FFF2-40B4-BE49-F238E27FC236}">
                  <a16:creationId xmlns:a16="http://schemas.microsoft.com/office/drawing/2014/main" id="{813CD792-E0F4-4260-A050-19BDF0D419D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3258" y="80385"/>
              <a:ext cx="787579" cy="800282"/>
            </a:xfrm>
            <a:prstGeom prst="rect">
              <a:avLst/>
            </a:prstGeom>
          </p:spPr>
        </p:pic>
        <p:pic>
          <p:nvPicPr>
            <p:cNvPr id="21" name="Picture 20" descr="A picture containing drawing&#10;&#10;Description automatically generated">
              <a:extLst>
                <a:ext uri="{FF2B5EF4-FFF2-40B4-BE49-F238E27FC236}">
                  <a16:creationId xmlns:a16="http://schemas.microsoft.com/office/drawing/2014/main" id="{64018A5F-D250-4D3A-BD3E-CF25F0CECBAB}"/>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94095" y="261412"/>
              <a:ext cx="2981770" cy="619255"/>
            </a:xfrm>
            <a:prstGeom prst="rect">
              <a:avLst/>
            </a:prstGeom>
          </p:spPr>
        </p:pic>
      </p:grpSp>
      <p:graphicFrame>
        <p:nvGraphicFramePr>
          <p:cNvPr id="14" name="Content Placeholder 4">
            <a:extLst>
              <a:ext uri="{FF2B5EF4-FFF2-40B4-BE49-F238E27FC236}">
                <a16:creationId xmlns:a16="http://schemas.microsoft.com/office/drawing/2014/main" id="{E8721063-2D0E-45B1-91A6-B7233A091F0F}"/>
              </a:ext>
            </a:extLst>
          </p:cNvPr>
          <p:cNvGraphicFramePr>
            <a:graphicFrameLocks/>
          </p:cNvGraphicFramePr>
          <p:nvPr>
            <p:extLst>
              <p:ext uri="{D42A27DB-BD31-4B8C-83A1-F6EECF244321}">
                <p14:modId xmlns:p14="http://schemas.microsoft.com/office/powerpoint/2010/main" val="1880445589"/>
              </p:ext>
            </p:extLst>
          </p:nvPr>
        </p:nvGraphicFramePr>
        <p:xfrm>
          <a:off x="4864608" y="671795"/>
          <a:ext cx="6846365" cy="5494638"/>
        </p:xfrm>
        <a:graphic>
          <a:graphicData uri="http://schemas.openxmlformats.org/drawingml/2006/table">
            <a:tbl>
              <a:tblPr firstRow="1" bandRow="1">
                <a:tableStyleId>{21E4AEA4-8DFA-4A89-87EB-49C32662AFE0}</a:tableStyleId>
              </a:tblPr>
              <a:tblGrid>
                <a:gridCol w="2961338">
                  <a:extLst>
                    <a:ext uri="{9D8B030D-6E8A-4147-A177-3AD203B41FA5}">
                      <a16:colId xmlns:a16="http://schemas.microsoft.com/office/drawing/2014/main" val="1455003011"/>
                    </a:ext>
                  </a:extLst>
                </a:gridCol>
                <a:gridCol w="1300320">
                  <a:extLst>
                    <a:ext uri="{9D8B030D-6E8A-4147-A177-3AD203B41FA5}">
                      <a16:colId xmlns:a16="http://schemas.microsoft.com/office/drawing/2014/main" val="3214976451"/>
                    </a:ext>
                  </a:extLst>
                </a:gridCol>
                <a:gridCol w="1026254">
                  <a:extLst>
                    <a:ext uri="{9D8B030D-6E8A-4147-A177-3AD203B41FA5}">
                      <a16:colId xmlns:a16="http://schemas.microsoft.com/office/drawing/2014/main" val="2344062004"/>
                    </a:ext>
                  </a:extLst>
                </a:gridCol>
                <a:gridCol w="703462">
                  <a:extLst>
                    <a:ext uri="{9D8B030D-6E8A-4147-A177-3AD203B41FA5}">
                      <a16:colId xmlns:a16="http://schemas.microsoft.com/office/drawing/2014/main" val="2126499526"/>
                    </a:ext>
                  </a:extLst>
                </a:gridCol>
                <a:gridCol w="854991">
                  <a:extLst>
                    <a:ext uri="{9D8B030D-6E8A-4147-A177-3AD203B41FA5}">
                      <a16:colId xmlns:a16="http://schemas.microsoft.com/office/drawing/2014/main" val="1190608760"/>
                    </a:ext>
                  </a:extLst>
                </a:gridCol>
              </a:tblGrid>
              <a:tr h="364579">
                <a:tc>
                  <a:txBody>
                    <a:bodyPr/>
                    <a:lstStyle/>
                    <a:p>
                      <a:pPr algn="ctr" fontAlgn="b"/>
                      <a:r>
                        <a:rPr lang="en-US" sz="1100" u="none" strike="noStrike" cap="none" spc="0" dirty="0">
                          <a:effectLst/>
                        </a:rPr>
                        <a:t>Panelist</a:t>
                      </a:r>
                      <a:endParaRPr lang="en-US" sz="1100" b="1" i="0" u="none" strike="noStrike" cap="none" spc="0" dirty="0">
                        <a:solidFill>
                          <a:schemeClr val="bg1"/>
                        </a:solidFill>
                        <a:effectLst/>
                        <a:latin typeface="Calibri" panose="020F0502020204030204" pitchFamily="34" charset="0"/>
                      </a:endParaRPr>
                    </a:p>
                  </a:txBody>
                  <a:tcPr marL="37452" marR="22471" marT="22471" marB="22471" anchor="ctr"/>
                </a:tc>
                <a:tc>
                  <a:txBody>
                    <a:bodyPr/>
                    <a:lstStyle/>
                    <a:p>
                      <a:pPr algn="ctr" fontAlgn="ctr"/>
                      <a:r>
                        <a:rPr lang="en-US" sz="1100" u="none" strike="noStrike" cap="none" spc="0" dirty="0">
                          <a:effectLst/>
                        </a:rPr>
                        <a:t>Former Program Officer/PM</a:t>
                      </a:r>
                      <a:endParaRPr lang="en-US" sz="1100" b="1" i="0" u="none" strike="noStrike" cap="none" spc="0" dirty="0">
                        <a:solidFill>
                          <a:srgbClr val="FFFFFF"/>
                        </a:solidFill>
                        <a:effectLst/>
                        <a:latin typeface="Calibri" panose="020F0502020204030204" pitchFamily="34" charset="0"/>
                      </a:endParaRPr>
                    </a:p>
                  </a:txBody>
                  <a:tcPr marL="37452" marR="22471" marT="22471" marB="22471" anchor="ctr"/>
                </a:tc>
                <a:tc>
                  <a:txBody>
                    <a:bodyPr/>
                    <a:lstStyle/>
                    <a:p>
                      <a:pPr algn="ctr" fontAlgn="ctr"/>
                      <a:r>
                        <a:rPr lang="en-US" sz="1100" u="none" strike="noStrike" cap="none" spc="0" dirty="0">
                          <a:effectLst/>
                        </a:rPr>
                        <a:t>Large DoD Grants</a:t>
                      </a:r>
                      <a:endParaRPr lang="en-US" sz="1100" b="1" i="0" u="none" strike="noStrike" cap="none" spc="0" dirty="0">
                        <a:solidFill>
                          <a:srgbClr val="FFFFFF"/>
                        </a:solidFill>
                        <a:effectLst/>
                        <a:latin typeface="Calibri" panose="020F0502020204030204" pitchFamily="34" charset="0"/>
                      </a:endParaRPr>
                    </a:p>
                  </a:txBody>
                  <a:tcPr marL="37452" marR="22471" marT="22471" marB="22471" anchor="ctr"/>
                </a:tc>
                <a:tc>
                  <a:txBody>
                    <a:bodyPr/>
                    <a:lstStyle/>
                    <a:p>
                      <a:pPr algn="ctr" fontAlgn="ctr"/>
                      <a:r>
                        <a:rPr lang="en-US" sz="1100" u="none" strike="noStrike" cap="none" spc="0" dirty="0">
                          <a:effectLst/>
                        </a:rPr>
                        <a:t>YIP/YFA Winner</a:t>
                      </a:r>
                      <a:endParaRPr lang="en-US" sz="1100" b="1" i="0" u="none" strike="noStrike" cap="none" spc="0" dirty="0">
                        <a:solidFill>
                          <a:srgbClr val="FFFFFF"/>
                        </a:solidFill>
                        <a:effectLst/>
                        <a:latin typeface="Calibri" panose="020F0502020204030204" pitchFamily="34" charset="0"/>
                      </a:endParaRPr>
                    </a:p>
                  </a:txBody>
                  <a:tcPr marL="37452" marR="22471" marT="22471" marB="22471" anchor="ctr"/>
                </a:tc>
                <a:tc>
                  <a:txBody>
                    <a:bodyPr/>
                    <a:lstStyle/>
                    <a:p>
                      <a:pPr algn="ctr" fontAlgn="ctr"/>
                      <a:r>
                        <a:rPr lang="en-US" sz="1100" u="none" strike="noStrike" cap="none" spc="0" dirty="0">
                          <a:effectLst/>
                        </a:rPr>
                        <a:t>MURI PI/</a:t>
                      </a:r>
                      <a:br>
                        <a:rPr lang="en-US" sz="1100" u="none" strike="noStrike" cap="none" spc="0" dirty="0">
                          <a:effectLst/>
                        </a:rPr>
                      </a:br>
                      <a:r>
                        <a:rPr lang="en-US" sz="1100" u="none" strike="noStrike" cap="none" spc="0" dirty="0">
                          <a:effectLst/>
                        </a:rPr>
                        <a:t>co-PI</a:t>
                      </a:r>
                      <a:endParaRPr lang="en-US" sz="1100" b="1" i="0" u="none" strike="noStrike" cap="none" spc="0" dirty="0">
                        <a:solidFill>
                          <a:srgbClr val="FFFFFF"/>
                        </a:solidFill>
                        <a:effectLst/>
                        <a:latin typeface="Calibri" panose="020F0502020204030204" pitchFamily="34" charset="0"/>
                      </a:endParaRPr>
                    </a:p>
                  </a:txBody>
                  <a:tcPr marL="37452" marR="22471" marT="22471" marB="22471" anchor="ctr"/>
                </a:tc>
                <a:extLst>
                  <a:ext uri="{0D108BD9-81ED-4DB2-BD59-A6C34878D82A}">
                    <a16:rowId xmlns:a16="http://schemas.microsoft.com/office/drawing/2014/main" val="3296071908"/>
                  </a:ext>
                </a:extLst>
              </a:tr>
              <a:tr h="514408">
                <a:tc>
                  <a:txBody>
                    <a:bodyPr/>
                    <a:lstStyle/>
                    <a:p>
                      <a:pPr algn="l" fontAlgn="b"/>
                      <a:r>
                        <a:rPr lang="en-US" sz="1200" u="none" strike="noStrike" cap="none" spc="0" dirty="0">
                          <a:effectLst/>
                        </a:rPr>
                        <a:t>Darrell Schlom</a:t>
                      </a:r>
                    </a:p>
                    <a:p>
                      <a:pPr algn="l" fontAlgn="b"/>
                      <a:r>
                        <a:rPr lang="en-US" sz="1200" u="none" strike="noStrike" cap="none" spc="0" dirty="0">
                          <a:effectLst/>
                        </a:rPr>
                        <a:t>Herbert Fisk Johnson Professor of Industrial Chemistry, Materials Science &amp; Engineering</a:t>
                      </a:r>
                      <a:endParaRPr lang="en-US" sz="1200" b="0" i="0" u="none" strike="noStrike" cap="none" spc="0" dirty="0">
                        <a:solidFill>
                          <a:schemeClr val="tx1">
                            <a:lumMod val="85000"/>
                            <a:lumOff val="15000"/>
                          </a:schemeClr>
                        </a:solidFill>
                        <a:effectLst/>
                        <a:latin typeface="Calibri" panose="020F0502020204030204" pitchFamily="34" charset="0"/>
                      </a:endParaRPr>
                    </a:p>
                  </a:txBody>
                  <a:tcPr marL="37452" marR="22471" marT="22471" marB="22471" anchor="b"/>
                </a:tc>
                <a:tc>
                  <a:txBody>
                    <a:bodyPr/>
                    <a:lstStyle/>
                    <a:p>
                      <a:pPr algn="ctr" fontAlgn="b"/>
                      <a:r>
                        <a:rPr lang="en-US" sz="1100" u="none" strike="noStrike" cap="none" spc="0" dirty="0">
                          <a:effectLst/>
                        </a:rPr>
                        <a:t> </a:t>
                      </a:r>
                      <a:endParaRPr lang="en-US" sz="1100" b="0" i="0" u="none" strike="noStrike" cap="none" spc="0" dirty="0">
                        <a:solidFill>
                          <a:schemeClr val="tx1">
                            <a:lumMod val="85000"/>
                            <a:lumOff val="15000"/>
                          </a:schemeClr>
                        </a:solidFill>
                        <a:effectLst/>
                        <a:latin typeface="Calibri" panose="020F0502020204030204" pitchFamily="34" charset="0"/>
                      </a:endParaRPr>
                    </a:p>
                  </a:txBody>
                  <a:tcPr marL="37452" marR="22471" marT="22471" marB="22471" anchor="b"/>
                </a:tc>
                <a:tc>
                  <a:txBody>
                    <a:bodyPr/>
                    <a:lstStyle/>
                    <a:p>
                      <a:pPr algn="ctr" fontAlgn="b"/>
                      <a:r>
                        <a:rPr lang="en-US" sz="1100" u="none" strike="noStrike" cap="none" spc="0" dirty="0">
                          <a:effectLst/>
                        </a:rPr>
                        <a:t>X</a:t>
                      </a:r>
                      <a:endParaRPr lang="en-US" sz="1100" b="0" i="0" u="none" strike="noStrike" cap="none" spc="0" dirty="0">
                        <a:solidFill>
                          <a:schemeClr val="tx1">
                            <a:lumMod val="85000"/>
                            <a:lumOff val="15000"/>
                          </a:schemeClr>
                        </a:solidFill>
                        <a:effectLst/>
                        <a:latin typeface="Calibri" panose="020F0502020204030204" pitchFamily="34" charset="0"/>
                      </a:endParaRPr>
                    </a:p>
                  </a:txBody>
                  <a:tcPr marL="37452" marR="22471" marT="22471" marB="22471" anchor="b"/>
                </a:tc>
                <a:tc>
                  <a:txBody>
                    <a:bodyPr/>
                    <a:lstStyle/>
                    <a:p>
                      <a:pPr algn="ctr" fontAlgn="b"/>
                      <a:r>
                        <a:rPr lang="en-US" sz="1100" u="none" strike="noStrike" cap="none" spc="0" dirty="0">
                          <a:effectLst/>
                        </a:rPr>
                        <a:t>X</a:t>
                      </a:r>
                      <a:endParaRPr lang="en-US" sz="1100" b="0" i="0" u="none" strike="noStrike" cap="none" spc="0" dirty="0">
                        <a:solidFill>
                          <a:schemeClr val="tx1">
                            <a:lumMod val="85000"/>
                            <a:lumOff val="15000"/>
                          </a:schemeClr>
                        </a:solidFill>
                        <a:effectLst/>
                        <a:latin typeface="Calibri" panose="020F0502020204030204" pitchFamily="34" charset="0"/>
                      </a:endParaRPr>
                    </a:p>
                  </a:txBody>
                  <a:tcPr marL="37452" marR="22471" marT="22471" marB="22471" anchor="b"/>
                </a:tc>
                <a:tc>
                  <a:txBody>
                    <a:bodyPr/>
                    <a:lstStyle/>
                    <a:p>
                      <a:pPr algn="ctr" fontAlgn="b"/>
                      <a:r>
                        <a:rPr lang="en-US" sz="1100" u="none" strike="noStrike" cap="none" spc="0" dirty="0">
                          <a:effectLst/>
                        </a:rPr>
                        <a:t> </a:t>
                      </a:r>
                      <a:endParaRPr lang="en-US" sz="1100" b="0" i="0" u="none" strike="noStrike" cap="none" spc="0" dirty="0">
                        <a:solidFill>
                          <a:schemeClr val="tx1">
                            <a:lumMod val="85000"/>
                            <a:lumOff val="15000"/>
                          </a:schemeClr>
                        </a:solidFill>
                        <a:effectLst/>
                        <a:latin typeface="Calibri" panose="020F0502020204030204" pitchFamily="34" charset="0"/>
                      </a:endParaRPr>
                    </a:p>
                  </a:txBody>
                  <a:tcPr marL="37452" marR="22471" marT="22471" marB="22471" anchor="b"/>
                </a:tc>
                <a:extLst>
                  <a:ext uri="{0D108BD9-81ED-4DB2-BD59-A6C34878D82A}">
                    <a16:rowId xmlns:a16="http://schemas.microsoft.com/office/drawing/2014/main" val="2561730921"/>
                  </a:ext>
                </a:extLst>
              </a:tr>
              <a:tr h="514408">
                <a:tc>
                  <a:txBody>
                    <a:bodyPr/>
                    <a:lstStyle/>
                    <a:p>
                      <a:pPr algn="l" fontAlgn="b"/>
                      <a:r>
                        <a:rPr lang="en-US" sz="1200" u="none" strike="noStrike" cap="none" spc="0">
                          <a:effectLst/>
                        </a:rPr>
                        <a:t>James Hwang </a:t>
                      </a:r>
                    </a:p>
                    <a:p>
                      <a:pPr algn="l" fontAlgn="b"/>
                      <a:r>
                        <a:rPr lang="en-US" sz="1200" u="none" strike="noStrike" cap="none" spc="0">
                          <a:effectLst/>
                        </a:rPr>
                        <a:t>Mary Shepard B. Upson visiting Professor, Materials Science &amp; Engineering</a:t>
                      </a:r>
                      <a:endParaRPr lang="en-US" sz="1200" b="0" i="0" u="none" strike="noStrike" cap="none" spc="0">
                        <a:solidFill>
                          <a:schemeClr val="tx1">
                            <a:lumMod val="85000"/>
                            <a:lumOff val="15000"/>
                          </a:schemeClr>
                        </a:solidFill>
                        <a:effectLst/>
                        <a:latin typeface="Calibri" panose="020F0502020204030204" pitchFamily="34" charset="0"/>
                      </a:endParaRPr>
                    </a:p>
                  </a:txBody>
                  <a:tcPr marL="37452" marR="22471" marT="22471" marB="22471" anchor="b"/>
                </a:tc>
                <a:tc>
                  <a:txBody>
                    <a:bodyPr/>
                    <a:lstStyle/>
                    <a:p>
                      <a:pPr algn="ctr" fontAlgn="b"/>
                      <a:r>
                        <a:rPr lang="en-US" sz="1100" u="none" strike="noStrike" cap="none" spc="0">
                          <a:effectLst/>
                        </a:rPr>
                        <a:t>X</a:t>
                      </a:r>
                      <a:endParaRPr lang="en-US" sz="1100" b="0" i="0" u="none" strike="noStrike" cap="none" spc="0" dirty="0">
                        <a:solidFill>
                          <a:schemeClr val="tx1">
                            <a:lumMod val="85000"/>
                            <a:lumOff val="15000"/>
                          </a:schemeClr>
                        </a:solidFill>
                        <a:effectLst/>
                        <a:latin typeface="Calibri" panose="020F0502020204030204" pitchFamily="34" charset="0"/>
                      </a:endParaRPr>
                    </a:p>
                  </a:txBody>
                  <a:tcPr marL="37452" marR="22471" marT="22471" marB="22471" anchor="b"/>
                </a:tc>
                <a:tc>
                  <a:txBody>
                    <a:bodyPr/>
                    <a:lstStyle/>
                    <a:p>
                      <a:pPr algn="ctr" fontAlgn="b"/>
                      <a:r>
                        <a:rPr lang="en-US" sz="1100" u="none" strike="noStrike" cap="none" spc="0" dirty="0">
                          <a:effectLst/>
                        </a:rPr>
                        <a:t>X</a:t>
                      </a:r>
                      <a:endParaRPr lang="en-US" sz="1100" b="0" i="0" u="none" strike="noStrike" cap="none" spc="0" dirty="0">
                        <a:solidFill>
                          <a:schemeClr val="tx1">
                            <a:lumMod val="85000"/>
                            <a:lumOff val="15000"/>
                          </a:schemeClr>
                        </a:solidFill>
                        <a:effectLst/>
                        <a:latin typeface="Calibri" panose="020F0502020204030204" pitchFamily="34" charset="0"/>
                      </a:endParaRPr>
                    </a:p>
                  </a:txBody>
                  <a:tcPr marL="37452" marR="22471" marT="22471" marB="22471" anchor="b"/>
                </a:tc>
                <a:tc>
                  <a:txBody>
                    <a:bodyPr/>
                    <a:lstStyle/>
                    <a:p>
                      <a:pPr algn="ctr" fontAlgn="b"/>
                      <a:r>
                        <a:rPr lang="en-US" sz="1100" u="none" strike="noStrike" cap="none" spc="0">
                          <a:effectLst/>
                        </a:rPr>
                        <a:t> </a:t>
                      </a:r>
                      <a:endParaRPr lang="en-US" sz="1100" b="0" i="0" u="none" strike="noStrike" cap="none" spc="0" dirty="0">
                        <a:solidFill>
                          <a:schemeClr val="tx1">
                            <a:lumMod val="85000"/>
                            <a:lumOff val="15000"/>
                          </a:schemeClr>
                        </a:solidFill>
                        <a:effectLst/>
                        <a:latin typeface="Calibri" panose="020F0502020204030204" pitchFamily="34" charset="0"/>
                      </a:endParaRPr>
                    </a:p>
                  </a:txBody>
                  <a:tcPr marL="37452" marR="22471" marT="22471" marB="22471" anchor="b"/>
                </a:tc>
                <a:tc>
                  <a:txBody>
                    <a:bodyPr/>
                    <a:lstStyle/>
                    <a:p>
                      <a:pPr algn="ctr" fontAlgn="b"/>
                      <a:r>
                        <a:rPr lang="en-US" sz="1100" u="none" strike="noStrike" cap="none" spc="0">
                          <a:effectLst/>
                        </a:rPr>
                        <a:t> </a:t>
                      </a:r>
                      <a:endParaRPr lang="en-US" sz="1100" b="0" i="0" u="none" strike="noStrike" cap="none" spc="0">
                        <a:solidFill>
                          <a:schemeClr val="tx1">
                            <a:lumMod val="85000"/>
                            <a:lumOff val="15000"/>
                          </a:schemeClr>
                        </a:solidFill>
                        <a:effectLst/>
                        <a:latin typeface="Calibri" panose="020F0502020204030204" pitchFamily="34" charset="0"/>
                      </a:endParaRPr>
                    </a:p>
                  </a:txBody>
                  <a:tcPr marL="37452" marR="22471" marT="22471" marB="22471" anchor="b"/>
                </a:tc>
                <a:extLst>
                  <a:ext uri="{0D108BD9-81ED-4DB2-BD59-A6C34878D82A}">
                    <a16:rowId xmlns:a16="http://schemas.microsoft.com/office/drawing/2014/main" val="2126190986"/>
                  </a:ext>
                </a:extLst>
              </a:tr>
              <a:tr h="514408">
                <a:tc>
                  <a:txBody>
                    <a:bodyPr/>
                    <a:lstStyle/>
                    <a:p>
                      <a:pPr algn="l" fontAlgn="b"/>
                      <a:r>
                        <a:rPr lang="en-US" sz="1200" u="none" strike="noStrike" cap="none" spc="0">
                          <a:effectLst/>
                        </a:rPr>
                        <a:t>Rob Shepherd</a:t>
                      </a:r>
                    </a:p>
                    <a:p>
                      <a:pPr algn="l" fontAlgn="b"/>
                      <a:r>
                        <a:rPr lang="en-US" sz="1200" u="none" strike="noStrike" cap="none" spc="0">
                          <a:effectLst/>
                        </a:rPr>
                        <a:t>Associate Professor, Sibley School of Mechanical &amp; Aerospace Engineering</a:t>
                      </a:r>
                      <a:endParaRPr lang="en-US" sz="1200" b="0" i="0" u="none" strike="noStrike" cap="none" spc="0">
                        <a:solidFill>
                          <a:schemeClr val="tx1">
                            <a:lumMod val="85000"/>
                            <a:lumOff val="15000"/>
                          </a:schemeClr>
                        </a:solidFill>
                        <a:effectLst/>
                        <a:latin typeface="Calibri" panose="020F0502020204030204" pitchFamily="34" charset="0"/>
                      </a:endParaRPr>
                    </a:p>
                  </a:txBody>
                  <a:tcPr marL="37452" marR="22471" marT="22471" marB="22471" anchor="b"/>
                </a:tc>
                <a:tc>
                  <a:txBody>
                    <a:bodyPr/>
                    <a:lstStyle/>
                    <a:p>
                      <a:pPr algn="ctr" fontAlgn="b"/>
                      <a:r>
                        <a:rPr lang="en-US" sz="1100" u="none" strike="noStrike" cap="none" spc="0">
                          <a:effectLst/>
                        </a:rPr>
                        <a:t> </a:t>
                      </a:r>
                      <a:endParaRPr lang="en-US" sz="1100" b="0" i="0" u="none" strike="noStrike" cap="none" spc="0">
                        <a:solidFill>
                          <a:schemeClr val="tx1">
                            <a:lumMod val="85000"/>
                            <a:lumOff val="15000"/>
                          </a:schemeClr>
                        </a:solidFill>
                        <a:effectLst/>
                        <a:latin typeface="Calibri" panose="020F0502020204030204" pitchFamily="34" charset="0"/>
                      </a:endParaRPr>
                    </a:p>
                  </a:txBody>
                  <a:tcPr marL="37452" marR="22471" marT="22471" marB="22471" anchor="b"/>
                </a:tc>
                <a:tc>
                  <a:txBody>
                    <a:bodyPr/>
                    <a:lstStyle/>
                    <a:p>
                      <a:pPr algn="ctr" fontAlgn="b"/>
                      <a:r>
                        <a:rPr lang="en-US" sz="1100" u="none" strike="noStrike" cap="none" spc="0">
                          <a:effectLst/>
                        </a:rPr>
                        <a:t>X</a:t>
                      </a:r>
                      <a:endParaRPr lang="en-US" sz="1100" b="0" i="0" u="none" strike="noStrike" cap="none" spc="0">
                        <a:solidFill>
                          <a:schemeClr val="tx1">
                            <a:lumMod val="85000"/>
                            <a:lumOff val="15000"/>
                          </a:schemeClr>
                        </a:solidFill>
                        <a:effectLst/>
                        <a:latin typeface="Calibri" panose="020F0502020204030204" pitchFamily="34" charset="0"/>
                      </a:endParaRPr>
                    </a:p>
                  </a:txBody>
                  <a:tcPr marL="37452" marR="22471" marT="22471" marB="22471" anchor="b"/>
                </a:tc>
                <a:tc>
                  <a:txBody>
                    <a:bodyPr/>
                    <a:lstStyle/>
                    <a:p>
                      <a:pPr algn="ctr" fontAlgn="b"/>
                      <a:r>
                        <a:rPr lang="en-US" sz="1100" u="none" strike="noStrike" cap="none" spc="0">
                          <a:effectLst/>
                        </a:rPr>
                        <a:t>X</a:t>
                      </a:r>
                      <a:endParaRPr lang="en-US" sz="1100" b="0" i="0" u="none" strike="noStrike" cap="none" spc="0" dirty="0">
                        <a:solidFill>
                          <a:schemeClr val="tx1">
                            <a:lumMod val="85000"/>
                            <a:lumOff val="15000"/>
                          </a:schemeClr>
                        </a:solidFill>
                        <a:effectLst/>
                        <a:latin typeface="Calibri" panose="020F0502020204030204" pitchFamily="34" charset="0"/>
                      </a:endParaRPr>
                    </a:p>
                  </a:txBody>
                  <a:tcPr marL="37452" marR="22471" marT="22471" marB="22471" anchor="b"/>
                </a:tc>
                <a:tc>
                  <a:txBody>
                    <a:bodyPr/>
                    <a:lstStyle/>
                    <a:p>
                      <a:pPr algn="ctr" fontAlgn="b"/>
                      <a:r>
                        <a:rPr lang="en-US" sz="1100" u="none" strike="noStrike" cap="none" spc="0" dirty="0">
                          <a:effectLst/>
                        </a:rPr>
                        <a:t> </a:t>
                      </a:r>
                      <a:endParaRPr lang="en-US" sz="1100" b="0" i="0" u="none" strike="noStrike" cap="none" spc="0" dirty="0">
                        <a:solidFill>
                          <a:schemeClr val="tx1">
                            <a:lumMod val="85000"/>
                            <a:lumOff val="15000"/>
                          </a:schemeClr>
                        </a:solidFill>
                        <a:effectLst/>
                        <a:latin typeface="Calibri" panose="020F0502020204030204" pitchFamily="34" charset="0"/>
                      </a:endParaRPr>
                    </a:p>
                  </a:txBody>
                  <a:tcPr marL="37452" marR="22471" marT="22471" marB="22471" anchor="b"/>
                </a:tc>
                <a:extLst>
                  <a:ext uri="{0D108BD9-81ED-4DB2-BD59-A6C34878D82A}">
                    <a16:rowId xmlns:a16="http://schemas.microsoft.com/office/drawing/2014/main" val="788043173"/>
                  </a:ext>
                </a:extLst>
              </a:tr>
              <a:tr h="514408">
                <a:tc>
                  <a:txBody>
                    <a:bodyPr/>
                    <a:lstStyle/>
                    <a:p>
                      <a:pPr algn="l" fontAlgn="b"/>
                      <a:r>
                        <a:rPr lang="en-US" sz="1200" u="none" strike="noStrike" cap="none" spc="0">
                          <a:effectLst/>
                        </a:rPr>
                        <a:t>Matt Miller</a:t>
                      </a:r>
                    </a:p>
                    <a:p>
                      <a:pPr algn="l" fontAlgn="b"/>
                      <a:r>
                        <a:rPr lang="en-US" sz="1200" u="none" strike="noStrike" cap="none" spc="0">
                          <a:effectLst/>
                        </a:rPr>
                        <a:t>Professor, Sibley School of Mechanical &amp; Aerospace Engineering</a:t>
                      </a:r>
                      <a:endParaRPr lang="en-US" sz="1200" b="0" i="0" u="none" strike="noStrike" cap="none" spc="0">
                        <a:solidFill>
                          <a:schemeClr val="tx1">
                            <a:lumMod val="85000"/>
                            <a:lumOff val="15000"/>
                          </a:schemeClr>
                        </a:solidFill>
                        <a:effectLst/>
                        <a:latin typeface="Calibri" panose="020F0502020204030204" pitchFamily="34" charset="0"/>
                      </a:endParaRPr>
                    </a:p>
                  </a:txBody>
                  <a:tcPr marL="37452" marR="22471" marT="22471" marB="22471" anchor="b"/>
                </a:tc>
                <a:tc>
                  <a:txBody>
                    <a:bodyPr/>
                    <a:lstStyle/>
                    <a:p>
                      <a:pPr algn="ctr" fontAlgn="b"/>
                      <a:r>
                        <a:rPr lang="en-US" sz="1100" u="none" strike="noStrike" cap="none" spc="0">
                          <a:effectLst/>
                        </a:rPr>
                        <a:t> </a:t>
                      </a:r>
                      <a:endParaRPr lang="en-US" sz="1100" b="0" i="0" u="none" strike="noStrike" cap="none" spc="0">
                        <a:solidFill>
                          <a:schemeClr val="tx1">
                            <a:lumMod val="85000"/>
                            <a:lumOff val="15000"/>
                          </a:schemeClr>
                        </a:solidFill>
                        <a:effectLst/>
                        <a:latin typeface="Calibri" panose="020F0502020204030204" pitchFamily="34" charset="0"/>
                      </a:endParaRPr>
                    </a:p>
                  </a:txBody>
                  <a:tcPr marL="37452" marR="22471" marT="22471" marB="22471" anchor="b"/>
                </a:tc>
                <a:tc>
                  <a:txBody>
                    <a:bodyPr/>
                    <a:lstStyle/>
                    <a:p>
                      <a:pPr algn="ctr" fontAlgn="b"/>
                      <a:r>
                        <a:rPr lang="en-US" sz="1100" u="none" strike="noStrike" cap="none" spc="0">
                          <a:effectLst/>
                        </a:rPr>
                        <a:t>X</a:t>
                      </a:r>
                      <a:endParaRPr lang="en-US" sz="1100" b="0" i="0" u="none" strike="noStrike" cap="none" spc="0">
                        <a:solidFill>
                          <a:schemeClr val="tx1">
                            <a:lumMod val="85000"/>
                            <a:lumOff val="15000"/>
                          </a:schemeClr>
                        </a:solidFill>
                        <a:effectLst/>
                        <a:latin typeface="Calibri" panose="020F0502020204030204" pitchFamily="34" charset="0"/>
                      </a:endParaRPr>
                    </a:p>
                  </a:txBody>
                  <a:tcPr marL="37452" marR="22471" marT="22471" marB="22471" anchor="b"/>
                </a:tc>
                <a:tc>
                  <a:txBody>
                    <a:bodyPr/>
                    <a:lstStyle/>
                    <a:p>
                      <a:pPr algn="ctr" fontAlgn="b"/>
                      <a:r>
                        <a:rPr lang="en-US" sz="1100" u="none" strike="noStrike" cap="none" spc="0">
                          <a:effectLst/>
                        </a:rPr>
                        <a:t> </a:t>
                      </a:r>
                      <a:endParaRPr lang="en-US" sz="1100" b="0" i="0" u="none" strike="noStrike" cap="none" spc="0" dirty="0">
                        <a:solidFill>
                          <a:schemeClr val="tx1">
                            <a:lumMod val="85000"/>
                            <a:lumOff val="15000"/>
                          </a:schemeClr>
                        </a:solidFill>
                        <a:effectLst/>
                        <a:latin typeface="Calibri" panose="020F0502020204030204" pitchFamily="34" charset="0"/>
                      </a:endParaRPr>
                    </a:p>
                  </a:txBody>
                  <a:tcPr marL="37452" marR="22471" marT="22471" marB="22471" anchor="b"/>
                </a:tc>
                <a:tc>
                  <a:txBody>
                    <a:bodyPr/>
                    <a:lstStyle/>
                    <a:p>
                      <a:pPr algn="ctr" fontAlgn="b"/>
                      <a:r>
                        <a:rPr lang="en-US" sz="1100" u="none" strike="noStrike" cap="none" spc="0">
                          <a:effectLst/>
                        </a:rPr>
                        <a:t> </a:t>
                      </a:r>
                      <a:endParaRPr lang="en-US" sz="1100" b="0" i="0" u="none" strike="noStrike" cap="none" spc="0">
                        <a:solidFill>
                          <a:schemeClr val="tx1">
                            <a:lumMod val="85000"/>
                            <a:lumOff val="15000"/>
                          </a:schemeClr>
                        </a:solidFill>
                        <a:effectLst/>
                        <a:latin typeface="Calibri" panose="020F0502020204030204" pitchFamily="34" charset="0"/>
                      </a:endParaRPr>
                    </a:p>
                  </a:txBody>
                  <a:tcPr marL="37452" marR="22471" marT="22471" marB="22471" anchor="b"/>
                </a:tc>
                <a:extLst>
                  <a:ext uri="{0D108BD9-81ED-4DB2-BD59-A6C34878D82A}">
                    <a16:rowId xmlns:a16="http://schemas.microsoft.com/office/drawing/2014/main" val="2522851923"/>
                  </a:ext>
                </a:extLst>
              </a:tr>
              <a:tr h="514408">
                <a:tc>
                  <a:txBody>
                    <a:bodyPr/>
                    <a:lstStyle/>
                    <a:p>
                      <a:pPr algn="l" fontAlgn="b"/>
                      <a:r>
                        <a:rPr lang="en-US" sz="1200" u="none" strike="noStrike" cap="none" spc="0">
                          <a:effectLst/>
                        </a:rPr>
                        <a:t>David Muller</a:t>
                      </a:r>
                    </a:p>
                    <a:p>
                      <a:pPr algn="l" fontAlgn="b"/>
                      <a:r>
                        <a:rPr lang="en-US" sz="1200" u="none" strike="noStrike" cap="none" spc="0">
                          <a:effectLst/>
                        </a:rPr>
                        <a:t>Samuel B. Eckert Professor of Engineering</a:t>
                      </a:r>
                    </a:p>
                    <a:p>
                      <a:pPr algn="l" fontAlgn="b"/>
                      <a:r>
                        <a:rPr lang="en-US" sz="1200" u="none" strike="noStrike" cap="none" spc="0">
                          <a:effectLst/>
                        </a:rPr>
                        <a:t>Applied and Engineering Physics</a:t>
                      </a:r>
                      <a:endParaRPr lang="en-US" sz="1200" b="0" i="0" u="none" strike="noStrike" cap="none" spc="0">
                        <a:solidFill>
                          <a:schemeClr val="tx1">
                            <a:lumMod val="85000"/>
                            <a:lumOff val="15000"/>
                          </a:schemeClr>
                        </a:solidFill>
                        <a:effectLst/>
                        <a:latin typeface="Calibri" panose="020F0502020204030204" pitchFamily="34" charset="0"/>
                      </a:endParaRPr>
                    </a:p>
                  </a:txBody>
                  <a:tcPr marL="37452" marR="22471" marT="22471" marB="22471" anchor="b"/>
                </a:tc>
                <a:tc>
                  <a:txBody>
                    <a:bodyPr/>
                    <a:lstStyle/>
                    <a:p>
                      <a:pPr algn="ctr" fontAlgn="b"/>
                      <a:endParaRPr lang="en-US" sz="1100" b="0" i="0" u="none" strike="noStrike" cap="none" spc="0">
                        <a:solidFill>
                          <a:schemeClr val="tx1">
                            <a:lumMod val="85000"/>
                            <a:lumOff val="15000"/>
                          </a:schemeClr>
                        </a:solidFill>
                        <a:effectLst/>
                        <a:latin typeface="Calibri" panose="020F0502020204030204" pitchFamily="34" charset="0"/>
                      </a:endParaRPr>
                    </a:p>
                  </a:txBody>
                  <a:tcPr marL="37452" marR="22471" marT="22471" marB="22471" anchor="b"/>
                </a:tc>
                <a:tc>
                  <a:txBody>
                    <a:bodyPr/>
                    <a:lstStyle/>
                    <a:p>
                      <a:pPr algn="ctr" fontAlgn="b"/>
                      <a:r>
                        <a:rPr lang="en-US" sz="1100" u="none" strike="noStrike" cap="none" spc="0" dirty="0">
                          <a:effectLst/>
                        </a:rPr>
                        <a:t>X</a:t>
                      </a:r>
                      <a:endParaRPr lang="en-US" sz="1100" b="0" i="0" u="none" strike="noStrike" cap="none" spc="0" dirty="0">
                        <a:solidFill>
                          <a:schemeClr val="tx1">
                            <a:lumMod val="85000"/>
                            <a:lumOff val="15000"/>
                          </a:schemeClr>
                        </a:solidFill>
                        <a:effectLst/>
                        <a:latin typeface="Calibri" panose="020F0502020204030204" pitchFamily="34" charset="0"/>
                      </a:endParaRPr>
                    </a:p>
                  </a:txBody>
                  <a:tcPr marL="37452" marR="22471" marT="22471" marB="22471" anchor="b"/>
                </a:tc>
                <a:tc>
                  <a:txBody>
                    <a:bodyPr/>
                    <a:lstStyle/>
                    <a:p>
                      <a:pPr algn="ctr" fontAlgn="b"/>
                      <a:endParaRPr lang="en-US" sz="1100" b="0" i="0" u="none" strike="noStrike" cap="none" spc="0" dirty="0">
                        <a:solidFill>
                          <a:schemeClr val="tx1">
                            <a:lumMod val="85000"/>
                            <a:lumOff val="15000"/>
                          </a:schemeClr>
                        </a:solidFill>
                        <a:effectLst/>
                        <a:latin typeface="Calibri" panose="020F0502020204030204" pitchFamily="34" charset="0"/>
                      </a:endParaRPr>
                    </a:p>
                  </a:txBody>
                  <a:tcPr marL="37452" marR="22471" marT="22471" marB="22471" anchor="b"/>
                </a:tc>
                <a:tc>
                  <a:txBody>
                    <a:bodyPr/>
                    <a:lstStyle/>
                    <a:p>
                      <a:pPr algn="ctr" fontAlgn="b"/>
                      <a:r>
                        <a:rPr lang="en-US" sz="1100" u="none" strike="noStrike" cap="none" spc="0" dirty="0">
                          <a:effectLst/>
                        </a:rPr>
                        <a:t>X</a:t>
                      </a:r>
                      <a:endParaRPr lang="en-US" sz="1100" b="0" i="0" u="none" strike="noStrike" cap="none" spc="0" dirty="0">
                        <a:solidFill>
                          <a:schemeClr val="tx1">
                            <a:lumMod val="85000"/>
                            <a:lumOff val="15000"/>
                          </a:schemeClr>
                        </a:solidFill>
                        <a:effectLst/>
                        <a:latin typeface="Calibri" panose="020F0502020204030204" pitchFamily="34" charset="0"/>
                      </a:endParaRPr>
                    </a:p>
                  </a:txBody>
                  <a:tcPr marL="37452" marR="22471" marT="22471" marB="22471" anchor="b"/>
                </a:tc>
                <a:extLst>
                  <a:ext uri="{0D108BD9-81ED-4DB2-BD59-A6C34878D82A}">
                    <a16:rowId xmlns:a16="http://schemas.microsoft.com/office/drawing/2014/main" val="1447596113"/>
                  </a:ext>
                </a:extLst>
              </a:tr>
              <a:tr h="514408">
                <a:tc>
                  <a:txBody>
                    <a:bodyPr/>
                    <a:lstStyle/>
                    <a:p>
                      <a:pPr algn="l" fontAlgn="b"/>
                      <a:r>
                        <a:rPr lang="en-US" sz="1200" u="none" strike="noStrike" cap="none" spc="0">
                          <a:effectLst/>
                        </a:rPr>
                        <a:t>Zhiting Tian </a:t>
                      </a:r>
                    </a:p>
                    <a:p>
                      <a:pPr algn="l" fontAlgn="b"/>
                      <a:r>
                        <a:rPr lang="en-US" sz="1200" u="none" strike="noStrike" cap="none" spc="0">
                          <a:effectLst/>
                        </a:rPr>
                        <a:t>Associate Professor, Sibley School of Mechanical &amp; Aerospace Engineering</a:t>
                      </a:r>
                      <a:endParaRPr lang="en-US" sz="1200" u="none" strike="noStrike" cap="none" spc="0">
                        <a:solidFill>
                          <a:schemeClr val="tx1">
                            <a:lumMod val="85000"/>
                            <a:lumOff val="15000"/>
                          </a:schemeClr>
                        </a:solidFill>
                        <a:effectLst/>
                      </a:endParaRPr>
                    </a:p>
                  </a:txBody>
                  <a:tcPr marL="37452" marR="22471" marT="22471" marB="22471" anchor="b"/>
                </a:tc>
                <a:tc>
                  <a:txBody>
                    <a:bodyPr/>
                    <a:lstStyle/>
                    <a:p>
                      <a:pPr algn="ctr" fontAlgn="b"/>
                      <a:r>
                        <a:rPr lang="en-US" sz="1100" u="none" strike="noStrike" cap="none" spc="0">
                          <a:effectLst/>
                        </a:rPr>
                        <a:t> </a:t>
                      </a:r>
                      <a:endParaRPr lang="en-US" sz="1100" b="0" i="0" u="none" strike="noStrike" cap="none" spc="0">
                        <a:solidFill>
                          <a:schemeClr val="tx1">
                            <a:lumMod val="85000"/>
                            <a:lumOff val="15000"/>
                          </a:schemeClr>
                        </a:solidFill>
                        <a:effectLst/>
                        <a:latin typeface="Calibri" panose="020F0502020204030204" pitchFamily="34" charset="0"/>
                      </a:endParaRPr>
                    </a:p>
                  </a:txBody>
                  <a:tcPr marL="37452" marR="22471" marT="22471" marB="22471" anchor="b"/>
                </a:tc>
                <a:tc>
                  <a:txBody>
                    <a:bodyPr/>
                    <a:lstStyle/>
                    <a:p>
                      <a:pPr algn="ctr" fontAlgn="b"/>
                      <a:r>
                        <a:rPr lang="en-US" sz="1100" u="none" strike="noStrike" cap="none" spc="0">
                          <a:effectLst/>
                        </a:rPr>
                        <a:t> </a:t>
                      </a:r>
                      <a:endParaRPr lang="en-US" sz="1100" b="0" i="0" u="none" strike="noStrike" cap="none" spc="0">
                        <a:solidFill>
                          <a:schemeClr val="tx1">
                            <a:lumMod val="85000"/>
                            <a:lumOff val="15000"/>
                          </a:schemeClr>
                        </a:solidFill>
                        <a:effectLst/>
                        <a:latin typeface="Calibri" panose="020F0502020204030204" pitchFamily="34" charset="0"/>
                      </a:endParaRPr>
                    </a:p>
                  </a:txBody>
                  <a:tcPr marL="37452" marR="22471" marT="22471" marB="22471" anchor="b"/>
                </a:tc>
                <a:tc>
                  <a:txBody>
                    <a:bodyPr/>
                    <a:lstStyle/>
                    <a:p>
                      <a:pPr algn="ctr" fontAlgn="b"/>
                      <a:r>
                        <a:rPr lang="en-US" sz="1100" u="none" strike="noStrike" cap="none" spc="0">
                          <a:effectLst/>
                        </a:rPr>
                        <a:t>X</a:t>
                      </a:r>
                      <a:endParaRPr lang="en-US" sz="1100" b="0" i="0" u="none" strike="noStrike" cap="none" spc="0">
                        <a:solidFill>
                          <a:schemeClr val="tx1">
                            <a:lumMod val="85000"/>
                            <a:lumOff val="15000"/>
                          </a:schemeClr>
                        </a:solidFill>
                        <a:effectLst/>
                        <a:latin typeface="Calibri" panose="020F0502020204030204" pitchFamily="34" charset="0"/>
                      </a:endParaRPr>
                    </a:p>
                  </a:txBody>
                  <a:tcPr marL="37452" marR="22471" marT="22471" marB="22471" anchor="b"/>
                </a:tc>
                <a:tc>
                  <a:txBody>
                    <a:bodyPr/>
                    <a:lstStyle/>
                    <a:p>
                      <a:pPr algn="ctr" fontAlgn="b"/>
                      <a:r>
                        <a:rPr lang="en-US" sz="1100" u="none" strike="noStrike" cap="none" spc="0">
                          <a:effectLst/>
                        </a:rPr>
                        <a:t>X</a:t>
                      </a:r>
                      <a:endParaRPr lang="en-US" sz="1100" b="0" i="0" u="none" strike="noStrike" cap="none" spc="0" dirty="0">
                        <a:solidFill>
                          <a:schemeClr val="tx1">
                            <a:lumMod val="85000"/>
                            <a:lumOff val="15000"/>
                          </a:schemeClr>
                        </a:solidFill>
                        <a:effectLst/>
                        <a:latin typeface="Calibri" panose="020F0502020204030204" pitchFamily="34" charset="0"/>
                      </a:endParaRPr>
                    </a:p>
                  </a:txBody>
                  <a:tcPr marL="37452" marR="22471" marT="22471" marB="22471" anchor="b"/>
                </a:tc>
                <a:extLst>
                  <a:ext uri="{0D108BD9-81ED-4DB2-BD59-A6C34878D82A}">
                    <a16:rowId xmlns:a16="http://schemas.microsoft.com/office/drawing/2014/main" val="208232878"/>
                  </a:ext>
                </a:extLst>
              </a:tr>
              <a:tr h="664237">
                <a:tc>
                  <a:txBody>
                    <a:bodyPr/>
                    <a:lstStyle/>
                    <a:p>
                      <a:pPr algn="l" fontAlgn="b"/>
                      <a:r>
                        <a:rPr lang="en-US" sz="1200" u="none" strike="noStrike" cap="none" spc="0">
                          <a:effectLst/>
                        </a:rPr>
                        <a:t>Debdeep Jena</a:t>
                      </a:r>
                    </a:p>
                    <a:p>
                      <a:pPr algn="l" fontAlgn="b"/>
                      <a:r>
                        <a:rPr lang="en-US" sz="1200" u="none" strike="noStrike" cap="none" spc="0">
                          <a:effectLst/>
                        </a:rPr>
                        <a:t>David E. Burr Professor of Engineering, Electrical &amp; Computer Engineering and Materials Science &amp; Engineering</a:t>
                      </a:r>
                      <a:endParaRPr lang="en-US" sz="1200" b="0" i="0" u="none" strike="noStrike" cap="none" spc="0">
                        <a:solidFill>
                          <a:schemeClr val="tx1">
                            <a:lumMod val="85000"/>
                            <a:lumOff val="15000"/>
                          </a:schemeClr>
                        </a:solidFill>
                        <a:effectLst/>
                        <a:latin typeface="Calibri" panose="020F0502020204030204" pitchFamily="34" charset="0"/>
                      </a:endParaRPr>
                    </a:p>
                  </a:txBody>
                  <a:tcPr marL="37452" marR="22471" marT="22471" marB="22471" anchor="b"/>
                </a:tc>
                <a:tc>
                  <a:txBody>
                    <a:bodyPr/>
                    <a:lstStyle/>
                    <a:p>
                      <a:pPr algn="ctr" fontAlgn="b"/>
                      <a:r>
                        <a:rPr lang="en-US" sz="1100" u="none" strike="noStrike" cap="none" spc="0">
                          <a:effectLst/>
                        </a:rPr>
                        <a:t> </a:t>
                      </a:r>
                      <a:endParaRPr lang="en-US" sz="1100" b="0" i="0" u="none" strike="noStrike" cap="none" spc="0">
                        <a:solidFill>
                          <a:schemeClr val="tx1">
                            <a:lumMod val="85000"/>
                            <a:lumOff val="15000"/>
                          </a:schemeClr>
                        </a:solidFill>
                        <a:effectLst/>
                        <a:latin typeface="Calibri" panose="020F0502020204030204" pitchFamily="34" charset="0"/>
                      </a:endParaRPr>
                    </a:p>
                  </a:txBody>
                  <a:tcPr marL="37452" marR="22471" marT="22471" marB="22471" anchor="b"/>
                </a:tc>
                <a:tc>
                  <a:txBody>
                    <a:bodyPr/>
                    <a:lstStyle/>
                    <a:p>
                      <a:pPr algn="ctr" fontAlgn="b"/>
                      <a:r>
                        <a:rPr lang="en-US" sz="1100" u="none" strike="noStrike" cap="none" spc="0">
                          <a:effectLst/>
                        </a:rPr>
                        <a:t>X</a:t>
                      </a:r>
                      <a:endParaRPr lang="en-US" sz="1100" b="0" i="0" u="none" strike="noStrike" cap="none" spc="0">
                        <a:solidFill>
                          <a:schemeClr val="tx1">
                            <a:lumMod val="85000"/>
                            <a:lumOff val="15000"/>
                          </a:schemeClr>
                        </a:solidFill>
                        <a:effectLst/>
                        <a:latin typeface="Calibri" panose="020F0502020204030204" pitchFamily="34" charset="0"/>
                      </a:endParaRPr>
                    </a:p>
                  </a:txBody>
                  <a:tcPr marL="37452" marR="22471" marT="22471" marB="22471" anchor="b"/>
                </a:tc>
                <a:tc>
                  <a:txBody>
                    <a:bodyPr/>
                    <a:lstStyle/>
                    <a:p>
                      <a:pPr algn="ctr" fontAlgn="b"/>
                      <a:r>
                        <a:rPr lang="en-US" sz="1100" u="none" strike="noStrike" cap="none" spc="0">
                          <a:effectLst/>
                        </a:rPr>
                        <a:t> </a:t>
                      </a:r>
                      <a:endParaRPr lang="en-US" sz="1100" b="0" i="0" u="none" strike="noStrike" cap="none" spc="0">
                        <a:solidFill>
                          <a:schemeClr val="tx1">
                            <a:lumMod val="85000"/>
                            <a:lumOff val="15000"/>
                          </a:schemeClr>
                        </a:solidFill>
                        <a:effectLst/>
                        <a:latin typeface="Calibri" panose="020F0502020204030204" pitchFamily="34" charset="0"/>
                      </a:endParaRPr>
                    </a:p>
                  </a:txBody>
                  <a:tcPr marL="37452" marR="22471" marT="22471" marB="22471" anchor="b"/>
                </a:tc>
                <a:tc>
                  <a:txBody>
                    <a:bodyPr/>
                    <a:lstStyle/>
                    <a:p>
                      <a:pPr algn="ctr" fontAlgn="b"/>
                      <a:r>
                        <a:rPr lang="en-US" sz="1100" u="none" strike="noStrike" cap="none" spc="0" dirty="0">
                          <a:effectLst/>
                        </a:rPr>
                        <a:t>X</a:t>
                      </a:r>
                      <a:endParaRPr lang="en-US" sz="1100" b="0" i="0" u="none" strike="noStrike" cap="none" spc="0" dirty="0">
                        <a:solidFill>
                          <a:schemeClr val="tx1">
                            <a:lumMod val="85000"/>
                            <a:lumOff val="15000"/>
                          </a:schemeClr>
                        </a:solidFill>
                        <a:effectLst/>
                        <a:latin typeface="Calibri" panose="020F0502020204030204" pitchFamily="34" charset="0"/>
                      </a:endParaRPr>
                    </a:p>
                  </a:txBody>
                  <a:tcPr marL="37452" marR="22471" marT="22471" marB="22471" anchor="b"/>
                </a:tc>
                <a:extLst>
                  <a:ext uri="{0D108BD9-81ED-4DB2-BD59-A6C34878D82A}">
                    <a16:rowId xmlns:a16="http://schemas.microsoft.com/office/drawing/2014/main" val="1400565612"/>
                  </a:ext>
                </a:extLst>
              </a:tr>
              <a:tr h="664237">
                <a:tc>
                  <a:txBody>
                    <a:bodyPr/>
                    <a:lstStyle/>
                    <a:p>
                      <a:pPr algn="l" fontAlgn="b"/>
                      <a:r>
                        <a:rPr lang="en-US" sz="1200" u="none" strike="noStrike" cap="none" spc="0">
                          <a:effectLst/>
                        </a:rPr>
                        <a:t>Grace Xing</a:t>
                      </a:r>
                    </a:p>
                    <a:p>
                      <a:pPr algn="l" fontAlgn="b"/>
                      <a:r>
                        <a:rPr lang="en-US" sz="1200" u="none" strike="noStrike" cap="none" spc="0">
                          <a:effectLst/>
                        </a:rPr>
                        <a:t>William L. Quackenbush Professor of Electrical &amp; Computer Engineering and Materials Science &amp; Engineering</a:t>
                      </a:r>
                      <a:endParaRPr lang="en-US" sz="1200" b="0" i="0" u="none" strike="noStrike" cap="none" spc="0" dirty="0">
                        <a:solidFill>
                          <a:schemeClr val="tx1">
                            <a:lumMod val="85000"/>
                            <a:lumOff val="15000"/>
                          </a:schemeClr>
                        </a:solidFill>
                        <a:effectLst/>
                        <a:latin typeface="Calibri" panose="020F0502020204030204" pitchFamily="34" charset="0"/>
                      </a:endParaRPr>
                    </a:p>
                  </a:txBody>
                  <a:tcPr marL="37452" marR="22471" marT="22471" marB="22471" anchor="b"/>
                </a:tc>
                <a:tc>
                  <a:txBody>
                    <a:bodyPr/>
                    <a:lstStyle/>
                    <a:p>
                      <a:pPr algn="ctr" fontAlgn="b"/>
                      <a:r>
                        <a:rPr lang="en-US" sz="1100" u="none" strike="noStrike" cap="none" spc="0">
                          <a:effectLst/>
                        </a:rPr>
                        <a:t> </a:t>
                      </a:r>
                      <a:endParaRPr lang="en-US" sz="1100" b="0" i="0" u="none" strike="noStrike" cap="none" spc="0">
                        <a:solidFill>
                          <a:schemeClr val="tx1">
                            <a:lumMod val="85000"/>
                            <a:lumOff val="15000"/>
                          </a:schemeClr>
                        </a:solidFill>
                        <a:effectLst/>
                        <a:latin typeface="Calibri" panose="020F0502020204030204" pitchFamily="34" charset="0"/>
                      </a:endParaRPr>
                    </a:p>
                  </a:txBody>
                  <a:tcPr marL="37452" marR="22471" marT="22471" marB="22471" anchor="b"/>
                </a:tc>
                <a:tc>
                  <a:txBody>
                    <a:bodyPr/>
                    <a:lstStyle/>
                    <a:p>
                      <a:pPr algn="ctr" fontAlgn="b"/>
                      <a:r>
                        <a:rPr lang="en-US" sz="1100" u="none" strike="noStrike" cap="none" spc="0">
                          <a:effectLst/>
                        </a:rPr>
                        <a:t>X</a:t>
                      </a:r>
                      <a:endParaRPr lang="en-US" sz="1100" b="0" i="0" u="none" strike="noStrike" cap="none" spc="0">
                        <a:solidFill>
                          <a:schemeClr val="tx1">
                            <a:lumMod val="85000"/>
                            <a:lumOff val="15000"/>
                          </a:schemeClr>
                        </a:solidFill>
                        <a:effectLst/>
                        <a:latin typeface="Calibri" panose="020F0502020204030204" pitchFamily="34" charset="0"/>
                      </a:endParaRPr>
                    </a:p>
                  </a:txBody>
                  <a:tcPr marL="37452" marR="22471" marT="22471" marB="22471" anchor="b"/>
                </a:tc>
                <a:tc>
                  <a:txBody>
                    <a:bodyPr/>
                    <a:lstStyle/>
                    <a:p>
                      <a:pPr algn="ctr" fontAlgn="b"/>
                      <a:r>
                        <a:rPr lang="en-US" sz="1100" u="none" strike="noStrike" cap="none" spc="0">
                          <a:effectLst/>
                        </a:rPr>
                        <a:t>X</a:t>
                      </a:r>
                      <a:endParaRPr lang="en-US" sz="1100" b="0" i="0" u="none" strike="noStrike" cap="none" spc="0">
                        <a:solidFill>
                          <a:schemeClr val="tx1">
                            <a:lumMod val="85000"/>
                            <a:lumOff val="15000"/>
                          </a:schemeClr>
                        </a:solidFill>
                        <a:effectLst/>
                        <a:latin typeface="Calibri" panose="020F0502020204030204" pitchFamily="34" charset="0"/>
                      </a:endParaRPr>
                    </a:p>
                  </a:txBody>
                  <a:tcPr marL="37452" marR="22471" marT="22471" marB="22471" anchor="b"/>
                </a:tc>
                <a:tc>
                  <a:txBody>
                    <a:bodyPr/>
                    <a:lstStyle/>
                    <a:p>
                      <a:pPr algn="ctr" fontAlgn="b"/>
                      <a:r>
                        <a:rPr lang="en-US" sz="1100" u="none" strike="noStrike" cap="none" spc="0" dirty="0">
                          <a:effectLst/>
                        </a:rPr>
                        <a:t>X</a:t>
                      </a:r>
                      <a:endParaRPr lang="en-US" sz="1100" b="0" i="0" u="none" strike="noStrike" cap="none" spc="0" dirty="0">
                        <a:solidFill>
                          <a:schemeClr val="tx1">
                            <a:lumMod val="85000"/>
                            <a:lumOff val="15000"/>
                          </a:schemeClr>
                        </a:solidFill>
                        <a:effectLst/>
                        <a:latin typeface="Calibri" panose="020F0502020204030204" pitchFamily="34" charset="0"/>
                      </a:endParaRPr>
                    </a:p>
                  </a:txBody>
                  <a:tcPr marL="37452" marR="22471" marT="22471" marB="22471" anchor="b"/>
                </a:tc>
                <a:extLst>
                  <a:ext uri="{0D108BD9-81ED-4DB2-BD59-A6C34878D82A}">
                    <a16:rowId xmlns:a16="http://schemas.microsoft.com/office/drawing/2014/main" val="2995920582"/>
                  </a:ext>
                </a:extLst>
              </a:tr>
            </a:tbl>
          </a:graphicData>
        </a:graphic>
      </p:graphicFrame>
    </p:spTree>
    <p:extLst>
      <p:ext uri="{BB962C8B-B14F-4D97-AF65-F5344CB8AC3E}">
        <p14:creationId xmlns:p14="http://schemas.microsoft.com/office/powerpoint/2010/main" val="12704970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BE52EDE-654F-4384-AAAE-0912EDC02EC4}"/>
              </a:ext>
            </a:extLst>
          </p:cNvPr>
          <p:cNvSpPr>
            <a:spLocks noGrp="1"/>
          </p:cNvSpPr>
          <p:nvPr>
            <p:ph type="title"/>
          </p:nvPr>
        </p:nvSpPr>
        <p:spPr>
          <a:xfrm>
            <a:off x="1115568" y="548640"/>
            <a:ext cx="10168128" cy="1179576"/>
          </a:xfrm>
        </p:spPr>
        <p:txBody>
          <a:bodyPr>
            <a:normAutofit/>
          </a:bodyPr>
          <a:lstStyle/>
          <a:p>
            <a:r>
              <a:rPr lang="en-US" sz="4000" b="1" dirty="0"/>
              <a:t>Questions for the Panel</a:t>
            </a:r>
          </a:p>
        </p:txBody>
      </p:sp>
      <p:sp>
        <p:nvSpPr>
          <p:cNvPr id="19"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3E27BFE7-FE2F-4CDC-AB3D-25CF571639D6}"/>
              </a:ext>
            </a:extLst>
          </p:cNvPr>
          <p:cNvSpPr>
            <a:spLocks noGrp="1"/>
          </p:cNvSpPr>
          <p:nvPr>
            <p:ph idx="1"/>
          </p:nvPr>
        </p:nvSpPr>
        <p:spPr>
          <a:xfrm>
            <a:off x="1115568" y="2316573"/>
            <a:ext cx="10168128" cy="3695020"/>
          </a:xfrm>
        </p:spPr>
        <p:txBody>
          <a:bodyPr>
            <a:normAutofit/>
          </a:bodyPr>
          <a:lstStyle/>
          <a:p>
            <a:r>
              <a:rPr lang="en-US" sz="2200" dirty="0"/>
              <a:t>How did you initiate contact with PMs?</a:t>
            </a:r>
          </a:p>
          <a:p>
            <a:r>
              <a:rPr lang="en-US" sz="2200" dirty="0"/>
              <a:t>How do you connect with a PM if they don’t respond to email?</a:t>
            </a:r>
          </a:p>
          <a:p>
            <a:r>
              <a:rPr lang="en-US" sz="2200" dirty="0"/>
              <a:t>How do you build and maintain a relationship with a program manager?</a:t>
            </a:r>
          </a:p>
          <a:p>
            <a:r>
              <a:rPr lang="en-US" sz="2200" dirty="0"/>
              <a:t>How did you frame your research and talk to your Program Officer about building a research program?</a:t>
            </a:r>
          </a:p>
          <a:p>
            <a:r>
              <a:rPr lang="en-US" sz="2200" dirty="0"/>
              <a:t>How did you initially get funding?</a:t>
            </a:r>
          </a:p>
          <a:p>
            <a:r>
              <a:rPr lang="en-US" sz="2200" dirty="0"/>
              <a:t>How long did the process take before funding?</a:t>
            </a:r>
          </a:p>
          <a:p>
            <a:r>
              <a:rPr lang="en-US" sz="2200" dirty="0"/>
              <a:t>Did you seek out DoD-funded colleagues to serve as potential collaborators to get your foot in the door as a co-investigator?</a:t>
            </a:r>
          </a:p>
          <a:p>
            <a:endParaRPr lang="en-US" sz="2200" dirty="0"/>
          </a:p>
        </p:txBody>
      </p:sp>
      <p:grpSp>
        <p:nvGrpSpPr>
          <p:cNvPr id="13" name="Group 12">
            <a:extLst>
              <a:ext uri="{FF2B5EF4-FFF2-40B4-BE49-F238E27FC236}">
                <a16:creationId xmlns:a16="http://schemas.microsoft.com/office/drawing/2014/main" id="{AADF2E83-7453-4A6A-9E4A-7E932827744F}"/>
              </a:ext>
            </a:extLst>
          </p:cNvPr>
          <p:cNvGrpSpPr>
            <a:grpSpLocks noChangeAspect="1"/>
          </p:cNvGrpSpPr>
          <p:nvPr/>
        </p:nvGrpSpPr>
        <p:grpSpPr>
          <a:xfrm>
            <a:off x="219176" y="6309360"/>
            <a:ext cx="1792784" cy="365760"/>
            <a:chOff x="153258" y="80385"/>
            <a:chExt cx="3922607" cy="800282"/>
          </a:xfrm>
        </p:grpSpPr>
        <p:pic>
          <p:nvPicPr>
            <p:cNvPr id="20" name="Picture 19" descr="A picture containing rug, drawing&#10;&#10;Description automatically generated">
              <a:extLst>
                <a:ext uri="{FF2B5EF4-FFF2-40B4-BE49-F238E27FC236}">
                  <a16:creationId xmlns:a16="http://schemas.microsoft.com/office/drawing/2014/main" id="{813CD792-E0F4-4260-A050-19BDF0D419D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3258" y="80385"/>
              <a:ext cx="787579" cy="800282"/>
            </a:xfrm>
            <a:prstGeom prst="rect">
              <a:avLst/>
            </a:prstGeom>
          </p:spPr>
        </p:pic>
        <p:pic>
          <p:nvPicPr>
            <p:cNvPr id="21" name="Picture 20" descr="A picture containing drawing&#10;&#10;Description automatically generated">
              <a:extLst>
                <a:ext uri="{FF2B5EF4-FFF2-40B4-BE49-F238E27FC236}">
                  <a16:creationId xmlns:a16="http://schemas.microsoft.com/office/drawing/2014/main" id="{64018A5F-D250-4D3A-BD3E-CF25F0CECBAB}"/>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94095" y="261412"/>
              <a:ext cx="2981770" cy="619255"/>
            </a:xfrm>
            <a:prstGeom prst="rect">
              <a:avLst/>
            </a:prstGeom>
          </p:spPr>
        </p:pic>
      </p:grpSp>
    </p:spTree>
    <p:extLst>
      <p:ext uri="{BB962C8B-B14F-4D97-AF65-F5344CB8AC3E}">
        <p14:creationId xmlns:p14="http://schemas.microsoft.com/office/powerpoint/2010/main" val="18970507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BE52EDE-654F-4384-AAAE-0912EDC02EC4}"/>
              </a:ext>
            </a:extLst>
          </p:cNvPr>
          <p:cNvSpPr>
            <a:spLocks noGrp="1"/>
          </p:cNvSpPr>
          <p:nvPr>
            <p:ph type="title"/>
          </p:nvPr>
        </p:nvSpPr>
        <p:spPr>
          <a:xfrm>
            <a:off x="1115568" y="548640"/>
            <a:ext cx="10168128" cy="1179576"/>
          </a:xfrm>
        </p:spPr>
        <p:txBody>
          <a:bodyPr>
            <a:normAutofit/>
          </a:bodyPr>
          <a:lstStyle/>
          <a:p>
            <a:r>
              <a:rPr lang="en-US" sz="4000" b="1"/>
              <a:t>Questions for the Panel </a:t>
            </a:r>
            <a:endParaRPr lang="en-US" sz="4000" b="1" dirty="0"/>
          </a:p>
        </p:txBody>
      </p:sp>
      <p:sp>
        <p:nvSpPr>
          <p:cNvPr id="19"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3E27BFE7-FE2F-4CDC-AB3D-25CF571639D6}"/>
              </a:ext>
            </a:extLst>
          </p:cNvPr>
          <p:cNvSpPr>
            <a:spLocks noGrp="1"/>
          </p:cNvSpPr>
          <p:nvPr>
            <p:ph idx="1"/>
          </p:nvPr>
        </p:nvSpPr>
        <p:spPr>
          <a:xfrm>
            <a:off x="1115568" y="2125362"/>
            <a:ext cx="10168128" cy="4051601"/>
          </a:xfrm>
        </p:spPr>
        <p:txBody>
          <a:bodyPr>
            <a:noAutofit/>
          </a:bodyPr>
          <a:lstStyle/>
          <a:p>
            <a:r>
              <a:rPr lang="en-US" sz="2200" dirty="0"/>
              <a:t>How do the agencies differ? Very unique nature of DARPA versus individual military service research opportunities.</a:t>
            </a:r>
          </a:p>
          <a:p>
            <a:r>
              <a:rPr lang="en-US" sz="2200" dirty="0"/>
              <a:t>How do you know if a competition is wired?</a:t>
            </a:r>
          </a:p>
          <a:p>
            <a:r>
              <a:rPr lang="en-US" sz="2200" dirty="0"/>
              <a:t>Should I pursue DOD funding beyond fundamental research (6.1)? I heard it is difficult to work on a grant that has non 6.1 components, especially under today's political environment.  What are the pros and cons pursuing beyond 6.1 funding?  How much overhead (additional time) should I be prepared to commit in order to manage such grants? </a:t>
            </a:r>
          </a:p>
          <a:p>
            <a:r>
              <a:rPr lang="en-US" sz="2200" dirty="0"/>
              <a:t>How are the reporting requirements for DOD sponsors?  Are they as flexible as NSF (annual report, PI has freedom to modify scope of work as the research progresses)?  Does it depend on the program manager?</a:t>
            </a:r>
          </a:p>
          <a:p>
            <a:endParaRPr lang="en-US" sz="2200" dirty="0"/>
          </a:p>
          <a:p>
            <a:endParaRPr lang="en-US" sz="2200" dirty="0"/>
          </a:p>
          <a:p>
            <a:endParaRPr lang="en-US" sz="2200" dirty="0"/>
          </a:p>
          <a:p>
            <a:endParaRPr lang="en-US" sz="2200" dirty="0"/>
          </a:p>
        </p:txBody>
      </p:sp>
      <p:grpSp>
        <p:nvGrpSpPr>
          <p:cNvPr id="13" name="Group 12">
            <a:extLst>
              <a:ext uri="{FF2B5EF4-FFF2-40B4-BE49-F238E27FC236}">
                <a16:creationId xmlns:a16="http://schemas.microsoft.com/office/drawing/2014/main" id="{AADF2E83-7453-4A6A-9E4A-7E932827744F}"/>
              </a:ext>
            </a:extLst>
          </p:cNvPr>
          <p:cNvGrpSpPr>
            <a:grpSpLocks noChangeAspect="1"/>
          </p:cNvGrpSpPr>
          <p:nvPr/>
        </p:nvGrpSpPr>
        <p:grpSpPr>
          <a:xfrm>
            <a:off x="219176" y="6309360"/>
            <a:ext cx="1792784" cy="365760"/>
            <a:chOff x="153258" y="80385"/>
            <a:chExt cx="3922607" cy="800282"/>
          </a:xfrm>
        </p:grpSpPr>
        <p:pic>
          <p:nvPicPr>
            <p:cNvPr id="20" name="Picture 19" descr="A picture containing rug, drawing&#10;&#10;Description automatically generated">
              <a:extLst>
                <a:ext uri="{FF2B5EF4-FFF2-40B4-BE49-F238E27FC236}">
                  <a16:creationId xmlns:a16="http://schemas.microsoft.com/office/drawing/2014/main" id="{813CD792-E0F4-4260-A050-19BDF0D419D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3258" y="80385"/>
              <a:ext cx="787579" cy="800282"/>
            </a:xfrm>
            <a:prstGeom prst="rect">
              <a:avLst/>
            </a:prstGeom>
          </p:spPr>
        </p:pic>
        <p:pic>
          <p:nvPicPr>
            <p:cNvPr id="21" name="Picture 20" descr="A picture containing drawing&#10;&#10;Description automatically generated">
              <a:extLst>
                <a:ext uri="{FF2B5EF4-FFF2-40B4-BE49-F238E27FC236}">
                  <a16:creationId xmlns:a16="http://schemas.microsoft.com/office/drawing/2014/main" id="{64018A5F-D250-4D3A-BD3E-CF25F0CECBAB}"/>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94095" y="261412"/>
              <a:ext cx="2981770" cy="619255"/>
            </a:xfrm>
            <a:prstGeom prst="rect">
              <a:avLst/>
            </a:prstGeom>
          </p:spPr>
        </p:pic>
      </p:grpSp>
    </p:spTree>
    <p:extLst>
      <p:ext uri="{BB962C8B-B14F-4D97-AF65-F5344CB8AC3E}">
        <p14:creationId xmlns:p14="http://schemas.microsoft.com/office/powerpoint/2010/main" val="30930222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BE52EDE-654F-4384-AAAE-0912EDC02EC4}"/>
              </a:ext>
            </a:extLst>
          </p:cNvPr>
          <p:cNvSpPr>
            <a:spLocks noGrp="1"/>
          </p:cNvSpPr>
          <p:nvPr>
            <p:ph type="title"/>
          </p:nvPr>
        </p:nvSpPr>
        <p:spPr>
          <a:xfrm>
            <a:off x="1115568" y="548640"/>
            <a:ext cx="10168128" cy="1179576"/>
          </a:xfrm>
        </p:spPr>
        <p:txBody>
          <a:bodyPr>
            <a:normAutofit/>
          </a:bodyPr>
          <a:lstStyle/>
          <a:p>
            <a:r>
              <a:rPr lang="en-US" sz="4000" b="1" dirty="0"/>
              <a:t>Questions for the Panel</a:t>
            </a:r>
          </a:p>
        </p:txBody>
      </p:sp>
      <p:sp>
        <p:nvSpPr>
          <p:cNvPr id="19"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3E27BFE7-FE2F-4CDC-AB3D-25CF571639D6}"/>
              </a:ext>
            </a:extLst>
          </p:cNvPr>
          <p:cNvSpPr>
            <a:spLocks noGrp="1"/>
          </p:cNvSpPr>
          <p:nvPr>
            <p:ph idx="1"/>
          </p:nvPr>
        </p:nvSpPr>
        <p:spPr>
          <a:xfrm>
            <a:off x="1115568" y="2316573"/>
            <a:ext cx="10168128" cy="3695020"/>
          </a:xfrm>
        </p:spPr>
        <p:txBody>
          <a:bodyPr vert="horz" lIns="91440" tIns="45720" rIns="91440" bIns="45720" rtlCol="0" anchor="t">
            <a:noAutofit/>
          </a:bodyPr>
          <a:lstStyle/>
          <a:p>
            <a:r>
              <a:rPr lang="en-US" sz="1800" dirty="0">
                <a:ea typeface="+mn-lt"/>
                <a:cs typeface="+mn-lt"/>
              </a:rPr>
              <a:t>How do I engage meaningfully with DoD/DARPA reps in the COVID-19 era? </a:t>
            </a:r>
            <a:endParaRPr lang="en-US" sz="1800" dirty="0">
              <a:cs typeface="Calibri"/>
            </a:endParaRPr>
          </a:p>
          <a:p>
            <a:r>
              <a:rPr lang="en-US" sz="1800" dirty="0">
                <a:ea typeface="+mn-lt"/>
                <a:cs typeface="+mn-lt"/>
              </a:rPr>
              <a:t>How do I develop/pitch proposals that would be receptive to DoD/DARPA outside of the Broad Agency Announcements (or indirectly targeting)?</a:t>
            </a:r>
          </a:p>
          <a:p>
            <a:r>
              <a:rPr lang="en-US" sz="1800" dirty="0">
                <a:ea typeface="+mn-lt"/>
                <a:cs typeface="+mn-lt"/>
              </a:rPr>
              <a:t>From the panelists’ experience, what are the themes that each agency is looking for in a winning proposal: </a:t>
            </a:r>
          </a:p>
          <a:p>
            <a:pPr lvl="1">
              <a:buFont typeface="Wingdings" panose="020B0604020202020204" pitchFamily="34" charset="0"/>
              <a:buChar char="Ø"/>
            </a:pPr>
            <a:r>
              <a:rPr lang="en-US" sz="1800" dirty="0">
                <a:ea typeface="+mn-lt"/>
                <a:cs typeface="+mn-lt"/>
              </a:rPr>
              <a:t>Articulating applications of the innovative proposed? </a:t>
            </a:r>
          </a:p>
          <a:p>
            <a:pPr lvl="1">
              <a:buFont typeface="Wingdings" panose="020B0604020202020204" pitchFamily="34" charset="0"/>
              <a:buChar char="Ø"/>
            </a:pPr>
            <a:r>
              <a:rPr lang="en-US" sz="1800" dirty="0">
                <a:ea typeface="+mn-lt"/>
                <a:cs typeface="+mn-lt"/>
              </a:rPr>
              <a:t>Doing something never done before? </a:t>
            </a:r>
            <a:endParaRPr lang="en-US" sz="1800" dirty="0">
              <a:cs typeface="Calibri" panose="020F0502020204030204"/>
            </a:endParaRPr>
          </a:p>
          <a:p>
            <a:pPr lvl="1">
              <a:buFont typeface="Wingdings" panose="020B0604020202020204" pitchFamily="34" charset="0"/>
              <a:buChar char="Ø"/>
            </a:pPr>
            <a:r>
              <a:rPr lang="en-US" sz="1800" dirty="0">
                <a:cs typeface="Calibri" panose="020F0502020204030204"/>
              </a:rPr>
              <a:t>Show speed to market? </a:t>
            </a:r>
          </a:p>
          <a:p>
            <a:pPr lvl="1">
              <a:buFont typeface="Wingdings" panose="020B0604020202020204" pitchFamily="34" charset="0"/>
              <a:buChar char="Ø"/>
            </a:pPr>
            <a:r>
              <a:rPr lang="en-US" sz="1800" dirty="0">
                <a:ea typeface="+mn-lt"/>
                <a:cs typeface="+mn-lt"/>
              </a:rPr>
              <a:t>Maturity of the proposal, i.e., ideas that are already at final stages of research and just need funding to be made applicable?</a:t>
            </a:r>
            <a:endParaRPr lang="en-US" sz="1800" dirty="0">
              <a:cs typeface="Calibri" panose="020F0502020204030204"/>
            </a:endParaRPr>
          </a:p>
          <a:p>
            <a:r>
              <a:rPr lang="en-US" sz="1800" dirty="0">
                <a:ea typeface="+mn-lt"/>
                <a:cs typeface="+mn-lt"/>
              </a:rPr>
              <a:t>What is the winning strategy in applying to these organizations?</a:t>
            </a:r>
            <a:endParaRPr lang="en-US" sz="1800" dirty="0">
              <a:cs typeface="Calibri"/>
            </a:endParaRPr>
          </a:p>
          <a:p>
            <a:r>
              <a:rPr lang="en-US" sz="1800" dirty="0">
                <a:ea typeface="+mn-lt"/>
                <a:cs typeface="+mn-lt"/>
              </a:rPr>
              <a:t>How do I prepare for YFA award--general guidelines and hints and tips for successful application? </a:t>
            </a:r>
            <a:endParaRPr lang="en-US" sz="1800" dirty="0">
              <a:cs typeface="Calibri"/>
            </a:endParaRPr>
          </a:p>
          <a:p>
            <a:endParaRPr lang="en-US" sz="1800" dirty="0">
              <a:cs typeface="Calibri"/>
            </a:endParaRPr>
          </a:p>
          <a:p>
            <a:endParaRPr lang="en-US" sz="1800" dirty="0">
              <a:cs typeface="Calibri"/>
            </a:endParaRPr>
          </a:p>
        </p:txBody>
      </p:sp>
      <p:grpSp>
        <p:nvGrpSpPr>
          <p:cNvPr id="13" name="Group 12">
            <a:extLst>
              <a:ext uri="{FF2B5EF4-FFF2-40B4-BE49-F238E27FC236}">
                <a16:creationId xmlns:a16="http://schemas.microsoft.com/office/drawing/2014/main" id="{AADF2E83-7453-4A6A-9E4A-7E932827744F}"/>
              </a:ext>
            </a:extLst>
          </p:cNvPr>
          <p:cNvGrpSpPr>
            <a:grpSpLocks noChangeAspect="1"/>
          </p:cNvGrpSpPr>
          <p:nvPr/>
        </p:nvGrpSpPr>
        <p:grpSpPr>
          <a:xfrm>
            <a:off x="219176" y="6309360"/>
            <a:ext cx="1792784" cy="365760"/>
            <a:chOff x="153258" y="80385"/>
            <a:chExt cx="3922607" cy="800282"/>
          </a:xfrm>
        </p:grpSpPr>
        <p:pic>
          <p:nvPicPr>
            <p:cNvPr id="20" name="Picture 19" descr="A picture containing rug, drawing&#10;&#10;Description automatically generated">
              <a:extLst>
                <a:ext uri="{FF2B5EF4-FFF2-40B4-BE49-F238E27FC236}">
                  <a16:creationId xmlns:a16="http://schemas.microsoft.com/office/drawing/2014/main" id="{813CD792-E0F4-4260-A050-19BDF0D419D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3258" y="80385"/>
              <a:ext cx="787579" cy="800282"/>
            </a:xfrm>
            <a:prstGeom prst="rect">
              <a:avLst/>
            </a:prstGeom>
          </p:spPr>
        </p:pic>
        <p:pic>
          <p:nvPicPr>
            <p:cNvPr id="21" name="Picture 20" descr="A picture containing drawing&#10;&#10;Description automatically generated">
              <a:extLst>
                <a:ext uri="{FF2B5EF4-FFF2-40B4-BE49-F238E27FC236}">
                  <a16:creationId xmlns:a16="http://schemas.microsoft.com/office/drawing/2014/main" id="{64018A5F-D250-4D3A-BD3E-CF25F0CECBAB}"/>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94095" y="261412"/>
              <a:ext cx="2981770" cy="619255"/>
            </a:xfrm>
            <a:prstGeom prst="rect">
              <a:avLst/>
            </a:prstGeom>
          </p:spPr>
        </p:pic>
      </p:grpSp>
    </p:spTree>
    <p:extLst>
      <p:ext uri="{BB962C8B-B14F-4D97-AF65-F5344CB8AC3E}">
        <p14:creationId xmlns:p14="http://schemas.microsoft.com/office/powerpoint/2010/main" val="7640404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DAF1966E-FD40-4A4A-B61B-C4DF7FA05F0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7" name="Rectangle 26">
            <a:extLst>
              <a:ext uri="{FF2B5EF4-FFF2-40B4-BE49-F238E27FC236}">
                <a16:creationId xmlns:a16="http://schemas.microsoft.com/office/drawing/2014/main" id="{047BFA19-D45E-416B-A404-7AF2F3F270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9" name="Rectangle 28">
            <a:extLst>
              <a:ext uri="{FF2B5EF4-FFF2-40B4-BE49-F238E27FC236}">
                <a16:creationId xmlns:a16="http://schemas.microsoft.com/office/drawing/2014/main" id="{8E0105E7-23DB-4CF2-8258-FF47C7620F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77767AC-445C-4658-87B4-C40D90B61B47}"/>
              </a:ext>
            </a:extLst>
          </p:cNvPr>
          <p:cNvSpPr>
            <a:spLocks noGrp="1"/>
          </p:cNvSpPr>
          <p:nvPr>
            <p:ph type="title"/>
          </p:nvPr>
        </p:nvSpPr>
        <p:spPr>
          <a:xfrm>
            <a:off x="1115568" y="548640"/>
            <a:ext cx="10168128" cy="1179576"/>
          </a:xfrm>
        </p:spPr>
        <p:txBody>
          <a:bodyPr>
            <a:normAutofit/>
          </a:bodyPr>
          <a:lstStyle/>
          <a:p>
            <a:r>
              <a:rPr lang="en-US" sz="4000" b="1" dirty="0"/>
              <a:t>Agenda</a:t>
            </a:r>
            <a:endParaRPr lang="en-US" sz="4000" dirty="0"/>
          </a:p>
        </p:txBody>
      </p:sp>
      <p:sp>
        <p:nvSpPr>
          <p:cNvPr id="31" name="Rectangle 30">
            <a:extLst>
              <a:ext uri="{FF2B5EF4-FFF2-40B4-BE49-F238E27FC236}">
                <a16:creationId xmlns:a16="http://schemas.microsoft.com/office/drawing/2014/main" id="{074B4F7D-14B2-478B-8BF5-01E4E0C5D2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1" name="Content Placeholder 2">
            <a:extLst>
              <a:ext uri="{FF2B5EF4-FFF2-40B4-BE49-F238E27FC236}">
                <a16:creationId xmlns:a16="http://schemas.microsoft.com/office/drawing/2014/main" id="{87A77E82-EF78-462A-80DF-EB94A471EA31}"/>
              </a:ext>
            </a:extLst>
          </p:cNvPr>
          <p:cNvSpPr>
            <a:spLocks noGrp="1"/>
          </p:cNvSpPr>
          <p:nvPr>
            <p:ph idx="1"/>
          </p:nvPr>
        </p:nvSpPr>
        <p:spPr>
          <a:xfrm>
            <a:off x="1115568" y="2481943"/>
            <a:ext cx="10168128" cy="3695020"/>
          </a:xfrm>
        </p:spPr>
        <p:txBody>
          <a:bodyPr>
            <a:normAutofit/>
          </a:bodyPr>
          <a:lstStyle/>
          <a:p>
            <a:pPr marL="342900" indent="-342900" defTabSz="536575"/>
            <a:r>
              <a:rPr lang="en-US" sz="2200" dirty="0" smtClean="0"/>
              <a:t>10:30-10:50</a:t>
            </a:r>
            <a:r>
              <a:rPr lang="en-US" sz="2200" dirty="0"/>
              <a:t>	DOD Funding Overview, Carmel Lee</a:t>
            </a:r>
          </a:p>
          <a:p>
            <a:pPr defTabSz="536575"/>
            <a:endParaRPr lang="en-US" sz="2200" dirty="0"/>
          </a:p>
          <a:p>
            <a:pPr marL="342900" indent="-342900" defTabSz="536575"/>
            <a:r>
              <a:rPr lang="en-US" sz="2200" dirty="0" smtClean="0"/>
              <a:t>10:50-12:00</a:t>
            </a:r>
            <a:r>
              <a:rPr lang="en-US" sz="2200" dirty="0"/>
              <a:t>	General Panel</a:t>
            </a:r>
          </a:p>
          <a:p>
            <a:pPr defTabSz="536575"/>
            <a:endParaRPr lang="en-US" sz="2200" dirty="0"/>
          </a:p>
          <a:p>
            <a:pPr marL="342900" indent="-342900" defTabSz="536575"/>
            <a:r>
              <a:rPr lang="en-US" sz="2200" dirty="0"/>
              <a:t>11:30-12:00  	Breakout Group Panels: YIP </a:t>
            </a:r>
            <a:r>
              <a:rPr lang="en-US" sz="2200" dirty="0" smtClean="0"/>
              <a:t>(and MURI, if desired)</a:t>
            </a:r>
            <a:endParaRPr lang="en-US" sz="2200" dirty="0"/>
          </a:p>
          <a:p>
            <a:endParaRPr lang="en-US" sz="2200" dirty="0"/>
          </a:p>
        </p:txBody>
      </p:sp>
      <p:grpSp>
        <p:nvGrpSpPr>
          <p:cNvPr id="18" name="Group 17">
            <a:extLst>
              <a:ext uri="{FF2B5EF4-FFF2-40B4-BE49-F238E27FC236}">
                <a16:creationId xmlns:a16="http://schemas.microsoft.com/office/drawing/2014/main" id="{DC61826E-8120-4331-A6FF-31CE3E7DB53F}"/>
              </a:ext>
            </a:extLst>
          </p:cNvPr>
          <p:cNvGrpSpPr>
            <a:grpSpLocks noChangeAspect="1"/>
          </p:cNvGrpSpPr>
          <p:nvPr/>
        </p:nvGrpSpPr>
        <p:grpSpPr>
          <a:xfrm>
            <a:off x="219176" y="6309360"/>
            <a:ext cx="1792784" cy="365760"/>
            <a:chOff x="153258" y="80385"/>
            <a:chExt cx="3922607" cy="800282"/>
          </a:xfrm>
        </p:grpSpPr>
        <p:pic>
          <p:nvPicPr>
            <p:cNvPr id="19" name="Picture 18" descr="A picture containing rug, drawing&#10;&#10;Description automatically generated">
              <a:extLst>
                <a:ext uri="{FF2B5EF4-FFF2-40B4-BE49-F238E27FC236}">
                  <a16:creationId xmlns:a16="http://schemas.microsoft.com/office/drawing/2014/main" id="{4DB208B3-02D7-483F-A350-4113243E168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3258" y="80385"/>
              <a:ext cx="787579" cy="800282"/>
            </a:xfrm>
            <a:prstGeom prst="rect">
              <a:avLst/>
            </a:prstGeom>
          </p:spPr>
        </p:pic>
        <p:pic>
          <p:nvPicPr>
            <p:cNvPr id="20" name="Picture 19" descr="A picture containing drawing&#10;&#10;Description automatically generated">
              <a:extLst>
                <a:ext uri="{FF2B5EF4-FFF2-40B4-BE49-F238E27FC236}">
                  <a16:creationId xmlns:a16="http://schemas.microsoft.com/office/drawing/2014/main" id="{78CDAF78-86CD-4B4D-A34A-820E9C3DABDC}"/>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94095" y="261412"/>
              <a:ext cx="2981770" cy="619255"/>
            </a:xfrm>
            <a:prstGeom prst="rect">
              <a:avLst/>
            </a:prstGeom>
          </p:spPr>
        </p:pic>
      </p:grpSp>
    </p:spTree>
    <p:extLst>
      <p:ext uri="{BB962C8B-B14F-4D97-AF65-F5344CB8AC3E}">
        <p14:creationId xmlns:p14="http://schemas.microsoft.com/office/powerpoint/2010/main" val="25855162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0">
            <a:extLst>
              <a:ext uri="{FF2B5EF4-FFF2-40B4-BE49-F238E27FC236}">
                <a16:creationId xmlns:a16="http://schemas.microsoft.com/office/drawing/2014/main" id="{BAD76F3E-3A97-486B-B402-44400A8B917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321BCB-FC06-42DE-8D68-234F457AC0EA}"/>
              </a:ext>
            </a:extLst>
          </p:cNvPr>
          <p:cNvSpPr>
            <a:spLocks noGrp="1"/>
          </p:cNvSpPr>
          <p:nvPr>
            <p:ph type="ctrTitle"/>
          </p:nvPr>
        </p:nvSpPr>
        <p:spPr>
          <a:xfrm>
            <a:off x="838199" y="1093788"/>
            <a:ext cx="10506455" cy="2967208"/>
          </a:xfrm>
        </p:spPr>
        <p:txBody>
          <a:bodyPr>
            <a:normAutofit/>
          </a:bodyPr>
          <a:lstStyle/>
          <a:p>
            <a:pPr algn="l"/>
            <a:r>
              <a:rPr lang="en-US" sz="8000" b="1" dirty="0"/>
              <a:t>Agency Information SLIDES</a:t>
            </a:r>
          </a:p>
        </p:txBody>
      </p:sp>
      <p:sp>
        <p:nvSpPr>
          <p:cNvPr id="3" name="Subtitle 2">
            <a:extLst>
              <a:ext uri="{FF2B5EF4-FFF2-40B4-BE49-F238E27FC236}">
                <a16:creationId xmlns:a16="http://schemas.microsoft.com/office/drawing/2014/main" id="{F4A24DD1-2E7D-4130-907B-9CB59F9D1AE1}"/>
              </a:ext>
            </a:extLst>
          </p:cNvPr>
          <p:cNvSpPr>
            <a:spLocks noGrp="1"/>
          </p:cNvSpPr>
          <p:nvPr>
            <p:ph type="subTitle" idx="1"/>
          </p:nvPr>
        </p:nvSpPr>
        <p:spPr>
          <a:xfrm>
            <a:off x="7400924" y="4619624"/>
            <a:ext cx="3946779" cy="1038225"/>
          </a:xfrm>
        </p:spPr>
        <p:txBody>
          <a:bodyPr>
            <a:normAutofit/>
          </a:bodyPr>
          <a:lstStyle/>
          <a:p>
            <a:pPr algn="r"/>
            <a:r>
              <a:rPr lang="en-US"/>
              <a:t>Summary of Missions, Contacts, Programs</a:t>
            </a:r>
          </a:p>
          <a:p>
            <a:pPr algn="r"/>
            <a:endParaRPr lang="en-US"/>
          </a:p>
        </p:txBody>
      </p:sp>
      <p:sp>
        <p:nvSpPr>
          <p:cNvPr id="20" name="Rectangle 12">
            <a:extLst>
              <a:ext uri="{FF2B5EF4-FFF2-40B4-BE49-F238E27FC236}">
                <a16:creationId xmlns:a16="http://schemas.microsoft.com/office/drawing/2014/main" id="{391F6B52-91F4-4AEB-B6DB-29FEBCF28C8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4331166"/>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1" name="Rectangle 14">
            <a:extLst>
              <a:ext uri="{FF2B5EF4-FFF2-40B4-BE49-F238E27FC236}">
                <a16:creationId xmlns:a16="http://schemas.microsoft.com/office/drawing/2014/main" id="{2CD6F061-7C53-44F4-9794-953DB70A45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346882" y="2348839"/>
            <a:ext cx="54864" cy="39467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 name="Group 3">
            <a:extLst>
              <a:ext uri="{FF2B5EF4-FFF2-40B4-BE49-F238E27FC236}">
                <a16:creationId xmlns:a16="http://schemas.microsoft.com/office/drawing/2014/main" id="{70E25252-C45A-4173-9E1A-4ADF6CEC6E06}"/>
              </a:ext>
            </a:extLst>
          </p:cNvPr>
          <p:cNvGrpSpPr>
            <a:grpSpLocks noChangeAspect="1"/>
          </p:cNvGrpSpPr>
          <p:nvPr/>
        </p:nvGrpSpPr>
        <p:grpSpPr>
          <a:xfrm>
            <a:off x="219176" y="6309360"/>
            <a:ext cx="1792784" cy="365760"/>
            <a:chOff x="153258" y="80385"/>
            <a:chExt cx="3922607" cy="800282"/>
          </a:xfrm>
        </p:grpSpPr>
        <p:pic>
          <p:nvPicPr>
            <p:cNvPr id="5" name="Picture 4" descr="A picture containing rug, drawing&#10;&#10;Description automatically generated">
              <a:extLst>
                <a:ext uri="{FF2B5EF4-FFF2-40B4-BE49-F238E27FC236}">
                  <a16:creationId xmlns:a16="http://schemas.microsoft.com/office/drawing/2014/main" id="{485733A5-D6C1-44A6-BCC2-A9D7249C8A1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3258" y="80385"/>
              <a:ext cx="787579" cy="800282"/>
            </a:xfrm>
            <a:prstGeom prst="rect">
              <a:avLst/>
            </a:prstGeom>
          </p:spPr>
        </p:pic>
        <p:pic>
          <p:nvPicPr>
            <p:cNvPr id="6" name="Picture 5" descr="A picture containing drawing&#10;&#10;Description automatically generated">
              <a:extLst>
                <a:ext uri="{FF2B5EF4-FFF2-40B4-BE49-F238E27FC236}">
                  <a16:creationId xmlns:a16="http://schemas.microsoft.com/office/drawing/2014/main" id="{9550C419-F7A1-4B06-8601-845B3C66FBA8}"/>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94095" y="261412"/>
              <a:ext cx="2981770" cy="619255"/>
            </a:xfrm>
            <a:prstGeom prst="rect">
              <a:avLst/>
            </a:prstGeom>
          </p:spPr>
        </p:pic>
      </p:grpSp>
    </p:spTree>
    <p:extLst>
      <p:ext uri="{BB962C8B-B14F-4D97-AF65-F5344CB8AC3E}">
        <p14:creationId xmlns:p14="http://schemas.microsoft.com/office/powerpoint/2010/main" val="33807316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2550BE34-C2B8-49B8-8519-67A8CAD51AE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6" name="Rectangle 25">
            <a:extLst>
              <a:ext uri="{FF2B5EF4-FFF2-40B4-BE49-F238E27FC236}">
                <a16:creationId xmlns:a16="http://schemas.microsoft.com/office/drawing/2014/main" id="{A7457DD9-5A45-400A-AB4B-4B4EDECA25F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365125"/>
            <a:ext cx="11167447" cy="2089317"/>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441CF7D6-A660-431A-B0BB-140A0D5556B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105773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30" name="Rectangle 29">
            <a:extLst>
              <a:ext uri="{FF2B5EF4-FFF2-40B4-BE49-F238E27FC236}">
                <a16:creationId xmlns:a16="http://schemas.microsoft.com/office/drawing/2014/main" id="{0570A85B-3810-4F95-97B0-CBF4CCDB381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243541" y="1400638"/>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5EC82611-AEE4-4378-BC67-B6346F44A9F3}"/>
              </a:ext>
            </a:extLst>
          </p:cNvPr>
          <p:cNvSpPr>
            <a:spLocks noGrp="1"/>
          </p:cNvSpPr>
          <p:nvPr>
            <p:ph idx="1"/>
          </p:nvPr>
        </p:nvSpPr>
        <p:spPr>
          <a:xfrm>
            <a:off x="5346700" y="584200"/>
            <a:ext cx="5994400" cy="1638300"/>
          </a:xfrm>
        </p:spPr>
        <p:txBody>
          <a:bodyPr vert="horz" wrap="square" lIns="91440" tIns="45720" rIns="91440" bIns="45720" rtlCol="0" anchor="t">
            <a:normAutofit/>
          </a:bodyPr>
          <a:lstStyle/>
          <a:p>
            <a:pPr marL="0" indent="0">
              <a:buNone/>
            </a:pPr>
            <a:r>
              <a:rPr lang="en-US" dirty="0"/>
              <a:t>ARO/ARL</a:t>
            </a:r>
          </a:p>
          <a:p>
            <a:pPr marL="0" indent="0">
              <a:buNone/>
            </a:pPr>
            <a:r>
              <a:rPr lang="en-US" dirty="0"/>
              <a:t>USAMRDC</a:t>
            </a:r>
          </a:p>
          <a:p>
            <a:pPr marL="0" indent="0">
              <a:buNone/>
            </a:pPr>
            <a:r>
              <a:rPr lang="en-US" dirty="0"/>
              <a:t>CDMRP</a:t>
            </a:r>
          </a:p>
        </p:txBody>
      </p:sp>
      <p:pic>
        <p:nvPicPr>
          <p:cNvPr id="4" name="Picture 3">
            <a:extLst>
              <a:ext uri="{FF2B5EF4-FFF2-40B4-BE49-F238E27FC236}">
                <a16:creationId xmlns:a16="http://schemas.microsoft.com/office/drawing/2014/main" id="{CBC5A8EF-AA41-4CA1-87AC-0641E344CF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6100" y="2755900"/>
            <a:ext cx="4102100" cy="3403600"/>
          </a:xfrm>
          <a:prstGeom prst="rect">
            <a:avLst/>
          </a:prstGeom>
        </p:spPr>
      </p:pic>
      <p:pic>
        <p:nvPicPr>
          <p:cNvPr id="5" name="Content Placeholder 3">
            <a:extLst>
              <a:ext uri="{FF2B5EF4-FFF2-40B4-BE49-F238E27FC236}">
                <a16:creationId xmlns:a16="http://schemas.microsoft.com/office/drawing/2014/main" id="{2F189D59-5734-4B23-897B-488187C243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2755900"/>
            <a:ext cx="3403600" cy="3403600"/>
          </a:xfrm>
          <a:prstGeom prst="rect">
            <a:avLst/>
          </a:prstGeom>
        </p:spPr>
      </p:pic>
      <p:pic>
        <p:nvPicPr>
          <p:cNvPr id="8" name="Picture 7" descr="A picture containing drawing&#10;&#10;Description automatically generated">
            <a:extLst>
              <a:ext uri="{FF2B5EF4-FFF2-40B4-BE49-F238E27FC236}">
                <a16:creationId xmlns:a16="http://schemas.microsoft.com/office/drawing/2014/main" id="{0DB6E4A9-32B1-4829-AA66-EC41F543B8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04200" y="2673517"/>
            <a:ext cx="3861680" cy="1956246"/>
          </a:xfrm>
          <a:prstGeom prst="rect">
            <a:avLst/>
          </a:prstGeom>
        </p:spPr>
      </p:pic>
      <p:grpSp>
        <p:nvGrpSpPr>
          <p:cNvPr id="11" name="Group 10">
            <a:extLst>
              <a:ext uri="{FF2B5EF4-FFF2-40B4-BE49-F238E27FC236}">
                <a16:creationId xmlns:a16="http://schemas.microsoft.com/office/drawing/2014/main" id="{0694BBF6-7F57-40F0-B68F-77E16BEC3E20}"/>
              </a:ext>
            </a:extLst>
          </p:cNvPr>
          <p:cNvGrpSpPr>
            <a:grpSpLocks noChangeAspect="1"/>
          </p:cNvGrpSpPr>
          <p:nvPr/>
        </p:nvGrpSpPr>
        <p:grpSpPr>
          <a:xfrm>
            <a:off x="219176" y="6309360"/>
            <a:ext cx="1792784" cy="365760"/>
            <a:chOff x="153258" y="80385"/>
            <a:chExt cx="3922607" cy="800282"/>
          </a:xfrm>
        </p:grpSpPr>
        <p:pic>
          <p:nvPicPr>
            <p:cNvPr id="12" name="Picture 11" descr="A picture containing rug, drawing&#10;&#10;Description automatically generated">
              <a:extLst>
                <a:ext uri="{FF2B5EF4-FFF2-40B4-BE49-F238E27FC236}">
                  <a16:creationId xmlns:a16="http://schemas.microsoft.com/office/drawing/2014/main" id="{E3B65E49-81F2-4F62-A54E-CB87BA0BDF0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53258" y="80385"/>
              <a:ext cx="787579" cy="800282"/>
            </a:xfrm>
            <a:prstGeom prst="rect">
              <a:avLst/>
            </a:prstGeom>
          </p:spPr>
        </p:pic>
        <p:pic>
          <p:nvPicPr>
            <p:cNvPr id="13" name="Picture 12" descr="A picture containing drawing&#10;&#10;Description automatically generated">
              <a:extLst>
                <a:ext uri="{FF2B5EF4-FFF2-40B4-BE49-F238E27FC236}">
                  <a16:creationId xmlns:a16="http://schemas.microsoft.com/office/drawing/2014/main" id="{F69476A0-740B-46C9-9B03-852762FA8DDA}"/>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1094095" y="261412"/>
              <a:ext cx="2981770" cy="619255"/>
            </a:xfrm>
            <a:prstGeom prst="rect">
              <a:avLst/>
            </a:prstGeom>
          </p:spPr>
        </p:pic>
      </p:grpSp>
      <p:pic>
        <p:nvPicPr>
          <p:cNvPr id="9" name="Picture 8"/>
          <p:cNvPicPr>
            <a:picLocks noChangeAspect="1"/>
          </p:cNvPicPr>
          <p:nvPr/>
        </p:nvPicPr>
        <p:blipFill>
          <a:blip r:embed="rId7"/>
          <a:stretch>
            <a:fillRect/>
          </a:stretch>
        </p:blipFill>
        <p:spPr>
          <a:xfrm>
            <a:off x="8122530" y="5079833"/>
            <a:ext cx="3943350" cy="1162050"/>
          </a:xfrm>
          <a:prstGeom prst="rect">
            <a:avLst/>
          </a:prstGeom>
        </p:spPr>
      </p:pic>
      <p:sp>
        <p:nvSpPr>
          <p:cNvPr id="10" name="Title 9"/>
          <p:cNvSpPr>
            <a:spLocks noGrp="1"/>
          </p:cNvSpPr>
          <p:nvPr>
            <p:ph type="title"/>
          </p:nvPr>
        </p:nvSpPr>
        <p:spPr>
          <a:xfrm>
            <a:off x="838200" y="365125"/>
            <a:ext cx="3242912" cy="1325563"/>
          </a:xfrm>
        </p:spPr>
        <p:txBody>
          <a:bodyPr/>
          <a:lstStyle/>
          <a:p>
            <a:r>
              <a:rPr lang="en-US" b="1" dirty="0"/>
              <a:t>U.S. Army</a:t>
            </a:r>
          </a:p>
        </p:txBody>
      </p:sp>
    </p:spTree>
    <p:extLst>
      <p:ext uri="{BB962C8B-B14F-4D97-AF65-F5344CB8AC3E}">
        <p14:creationId xmlns:p14="http://schemas.microsoft.com/office/powerpoint/2010/main" val="5363891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6"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5A1D9F4-3771-4E6C-98A2-35F5AA89757E}"/>
              </a:ext>
            </a:extLst>
          </p:cNvPr>
          <p:cNvSpPr>
            <a:spLocks noGrp="1"/>
          </p:cNvSpPr>
          <p:nvPr>
            <p:ph type="title"/>
          </p:nvPr>
        </p:nvSpPr>
        <p:spPr>
          <a:xfrm>
            <a:off x="1115568" y="548640"/>
            <a:ext cx="10168128" cy="1179576"/>
          </a:xfrm>
        </p:spPr>
        <p:txBody>
          <a:bodyPr>
            <a:noAutofit/>
          </a:bodyPr>
          <a:lstStyle/>
          <a:p>
            <a:r>
              <a:rPr lang="en-US" sz="4000" b="1" dirty="0"/>
              <a:t>Army Research Laboratory (ARL) </a:t>
            </a:r>
            <a:br>
              <a:rPr lang="en-US" sz="4000" b="1" dirty="0"/>
            </a:br>
            <a:r>
              <a:rPr lang="en-US" sz="4000" b="1" dirty="0"/>
              <a:t>Army Research Office (ARO)</a:t>
            </a:r>
          </a:p>
        </p:txBody>
      </p:sp>
      <p:sp>
        <p:nvSpPr>
          <p:cNvPr id="27"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3090C335-277B-4B7A-9E03-BB29DE716A86}"/>
              </a:ext>
            </a:extLst>
          </p:cNvPr>
          <p:cNvSpPr>
            <a:spLocks noGrp="1"/>
          </p:cNvSpPr>
          <p:nvPr>
            <p:ph idx="1"/>
          </p:nvPr>
        </p:nvSpPr>
        <p:spPr>
          <a:xfrm>
            <a:off x="1115568" y="2481943"/>
            <a:ext cx="10168128" cy="3695020"/>
          </a:xfrm>
        </p:spPr>
        <p:txBody>
          <a:bodyPr>
            <a:normAutofit/>
          </a:bodyPr>
          <a:lstStyle/>
          <a:p>
            <a:r>
              <a:rPr lang="en-US" sz="2200" dirty="0"/>
              <a:t>Serves as the Army's premier extramural basic research agency in the engineering, physical, information and life sciences</a:t>
            </a:r>
          </a:p>
          <a:p>
            <a:r>
              <a:rPr lang="en-US" sz="2200" dirty="0"/>
              <a:t>Cutting-edge scientific discoveries and the general store of scientific knowledge will be optimally used to develop and improve weapons systems that establish land force dominance</a:t>
            </a:r>
          </a:p>
          <a:p>
            <a:endParaRPr lang="en-US" sz="2200" dirty="0"/>
          </a:p>
        </p:txBody>
      </p:sp>
      <p:grpSp>
        <p:nvGrpSpPr>
          <p:cNvPr id="8" name="Group 7">
            <a:extLst>
              <a:ext uri="{FF2B5EF4-FFF2-40B4-BE49-F238E27FC236}">
                <a16:creationId xmlns:a16="http://schemas.microsoft.com/office/drawing/2014/main" id="{701DB97F-BC40-4397-9817-18E40FFED193}"/>
              </a:ext>
            </a:extLst>
          </p:cNvPr>
          <p:cNvGrpSpPr>
            <a:grpSpLocks noChangeAspect="1"/>
          </p:cNvGrpSpPr>
          <p:nvPr/>
        </p:nvGrpSpPr>
        <p:grpSpPr>
          <a:xfrm>
            <a:off x="219176" y="6309360"/>
            <a:ext cx="1792784" cy="365760"/>
            <a:chOff x="153258" y="80385"/>
            <a:chExt cx="3922607" cy="800282"/>
          </a:xfrm>
        </p:grpSpPr>
        <p:pic>
          <p:nvPicPr>
            <p:cNvPr id="9" name="Picture 8" descr="A picture containing rug, drawing&#10;&#10;Description automatically generated">
              <a:extLst>
                <a:ext uri="{FF2B5EF4-FFF2-40B4-BE49-F238E27FC236}">
                  <a16:creationId xmlns:a16="http://schemas.microsoft.com/office/drawing/2014/main" id="{4EEC2EA4-9EE9-4ED0-A4A7-D6AC85282EA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3258" y="80385"/>
              <a:ext cx="787579" cy="800282"/>
            </a:xfrm>
            <a:prstGeom prst="rect">
              <a:avLst/>
            </a:prstGeom>
          </p:spPr>
        </p:pic>
        <p:pic>
          <p:nvPicPr>
            <p:cNvPr id="10" name="Picture 9" descr="A picture containing drawing&#10;&#10;Description automatically generated">
              <a:extLst>
                <a:ext uri="{FF2B5EF4-FFF2-40B4-BE49-F238E27FC236}">
                  <a16:creationId xmlns:a16="http://schemas.microsoft.com/office/drawing/2014/main" id="{8B6BE879-6270-4A3C-B3F7-3BBF30438EE4}"/>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94095" y="261412"/>
              <a:ext cx="2981770" cy="619255"/>
            </a:xfrm>
            <a:prstGeom prst="rect">
              <a:avLst/>
            </a:prstGeom>
          </p:spPr>
        </p:pic>
      </p:grpSp>
    </p:spTree>
    <p:extLst>
      <p:ext uri="{BB962C8B-B14F-4D97-AF65-F5344CB8AC3E}">
        <p14:creationId xmlns:p14="http://schemas.microsoft.com/office/powerpoint/2010/main" val="21759847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B439CDF-9696-418F-B003-F0D192A7DD50}"/>
              </a:ext>
            </a:extLst>
          </p:cNvPr>
          <p:cNvSpPr>
            <a:spLocks noGrp="1"/>
          </p:cNvSpPr>
          <p:nvPr>
            <p:ph type="title"/>
          </p:nvPr>
        </p:nvSpPr>
        <p:spPr>
          <a:xfrm>
            <a:off x="1115568" y="548640"/>
            <a:ext cx="10168128" cy="1179576"/>
          </a:xfrm>
        </p:spPr>
        <p:txBody>
          <a:bodyPr>
            <a:normAutofit/>
          </a:bodyPr>
          <a:lstStyle/>
          <a:p>
            <a:r>
              <a:rPr lang="en-US" sz="4000" b="1" dirty="0"/>
              <a:t>ARO Funding Opportunities</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D9083F1D-B6A7-4532-B870-E45F81DB3A2A}"/>
              </a:ext>
            </a:extLst>
          </p:cNvPr>
          <p:cNvSpPr>
            <a:spLocks noGrp="1"/>
          </p:cNvSpPr>
          <p:nvPr>
            <p:ph idx="1"/>
          </p:nvPr>
        </p:nvSpPr>
        <p:spPr>
          <a:xfrm>
            <a:off x="1115568" y="2481943"/>
            <a:ext cx="10168128" cy="3695020"/>
          </a:xfrm>
        </p:spPr>
        <p:txBody>
          <a:bodyPr>
            <a:normAutofit/>
          </a:bodyPr>
          <a:lstStyle/>
          <a:p>
            <a:r>
              <a:rPr lang="en-US" sz="2200" dirty="0"/>
              <a:t>Broad Agency Announcements for program or sub-areas.</a:t>
            </a:r>
          </a:p>
          <a:p>
            <a:pPr lvl="1"/>
            <a:r>
              <a:rPr lang="en-US" sz="2200" dirty="0"/>
              <a:t>Usually white papers are required, and full proposals are invited</a:t>
            </a:r>
          </a:p>
          <a:p>
            <a:pPr lvl="1"/>
            <a:r>
              <a:rPr lang="en-US" sz="2200" dirty="0"/>
              <a:t>Technical points of contact should be contacted before submitting proposals to ensure alignment with mission</a:t>
            </a:r>
          </a:p>
          <a:p>
            <a:pPr lvl="1"/>
            <a:r>
              <a:rPr lang="en-US" sz="2200" dirty="0"/>
              <a:t>Projects should have a 3-year scope with clear project timelines for yearly activities so that programs could be negotiated for 1-year increments</a:t>
            </a:r>
          </a:p>
          <a:p>
            <a:pPr lvl="1"/>
            <a:r>
              <a:rPr lang="en-US" sz="2200" dirty="0"/>
              <a:t>Proposals may be accepted at any time</a:t>
            </a:r>
          </a:p>
          <a:p>
            <a:endParaRPr lang="en-US" sz="2200" dirty="0"/>
          </a:p>
        </p:txBody>
      </p:sp>
      <p:grpSp>
        <p:nvGrpSpPr>
          <p:cNvPr id="9" name="Group 8">
            <a:extLst>
              <a:ext uri="{FF2B5EF4-FFF2-40B4-BE49-F238E27FC236}">
                <a16:creationId xmlns:a16="http://schemas.microsoft.com/office/drawing/2014/main" id="{B28F2BCD-83BA-4DDF-804E-DA866E1334A4}"/>
              </a:ext>
            </a:extLst>
          </p:cNvPr>
          <p:cNvGrpSpPr>
            <a:grpSpLocks noChangeAspect="1"/>
          </p:cNvGrpSpPr>
          <p:nvPr/>
        </p:nvGrpSpPr>
        <p:grpSpPr>
          <a:xfrm>
            <a:off x="219176" y="6309360"/>
            <a:ext cx="1792784" cy="365760"/>
            <a:chOff x="153258" y="80385"/>
            <a:chExt cx="3922607" cy="800282"/>
          </a:xfrm>
        </p:grpSpPr>
        <p:pic>
          <p:nvPicPr>
            <p:cNvPr id="11" name="Picture 10" descr="A picture containing rug, drawing&#10;&#10;Description automatically generated">
              <a:extLst>
                <a:ext uri="{FF2B5EF4-FFF2-40B4-BE49-F238E27FC236}">
                  <a16:creationId xmlns:a16="http://schemas.microsoft.com/office/drawing/2014/main" id="{772C31C5-6B51-4F70-9452-5AFD8348AFB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3258" y="80385"/>
              <a:ext cx="787579" cy="800282"/>
            </a:xfrm>
            <a:prstGeom prst="rect">
              <a:avLst/>
            </a:prstGeom>
          </p:spPr>
        </p:pic>
        <p:pic>
          <p:nvPicPr>
            <p:cNvPr id="13" name="Picture 12" descr="A picture containing drawing&#10;&#10;Description automatically generated">
              <a:extLst>
                <a:ext uri="{FF2B5EF4-FFF2-40B4-BE49-F238E27FC236}">
                  <a16:creationId xmlns:a16="http://schemas.microsoft.com/office/drawing/2014/main" id="{4B531E48-80EE-4F19-8765-3AED2FAAEAD4}"/>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94095" y="261412"/>
              <a:ext cx="2981770" cy="619255"/>
            </a:xfrm>
            <a:prstGeom prst="rect">
              <a:avLst/>
            </a:prstGeom>
          </p:spPr>
        </p:pic>
      </p:grpSp>
    </p:spTree>
    <p:extLst>
      <p:ext uri="{BB962C8B-B14F-4D97-AF65-F5344CB8AC3E}">
        <p14:creationId xmlns:p14="http://schemas.microsoft.com/office/powerpoint/2010/main" val="31710429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06EC2AA-D971-44CB-8876-6DEABEEF9C98}"/>
              </a:ext>
            </a:extLst>
          </p:cNvPr>
          <p:cNvSpPr>
            <a:spLocks noGrp="1"/>
          </p:cNvSpPr>
          <p:nvPr>
            <p:ph type="title"/>
          </p:nvPr>
        </p:nvSpPr>
        <p:spPr>
          <a:xfrm>
            <a:off x="1115568" y="548640"/>
            <a:ext cx="10168128" cy="1179576"/>
          </a:xfrm>
        </p:spPr>
        <p:txBody>
          <a:bodyPr>
            <a:normAutofit/>
          </a:bodyPr>
          <a:lstStyle/>
          <a:p>
            <a:r>
              <a:rPr lang="en-US" sz="4000" b="1"/>
              <a:t>ARO Engineering Sciences</a:t>
            </a:r>
            <a:endParaRPr lang="en-US" sz="4000" b="1" dirty="0"/>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9" name="Content Placeholder 2">
            <a:extLst>
              <a:ext uri="{FF2B5EF4-FFF2-40B4-BE49-F238E27FC236}">
                <a16:creationId xmlns:a16="http://schemas.microsoft.com/office/drawing/2014/main" id="{ABC31419-8CC1-4328-B08B-0FE3C11628D4}"/>
              </a:ext>
            </a:extLst>
          </p:cNvPr>
          <p:cNvGraphicFramePr>
            <a:graphicFrameLocks noGrp="1"/>
          </p:cNvGraphicFramePr>
          <p:nvPr>
            <p:ph idx="1"/>
            <p:extLst>
              <p:ext uri="{D42A27DB-BD31-4B8C-83A1-F6EECF244321}">
                <p14:modId xmlns:p14="http://schemas.microsoft.com/office/powerpoint/2010/main" val="2656821482"/>
              </p:ext>
            </p:extLst>
          </p:nvPr>
        </p:nvGraphicFramePr>
        <p:xfrm>
          <a:off x="754063" y="2347913"/>
          <a:ext cx="10167937" cy="36957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1" name="Group 10">
            <a:extLst>
              <a:ext uri="{FF2B5EF4-FFF2-40B4-BE49-F238E27FC236}">
                <a16:creationId xmlns:a16="http://schemas.microsoft.com/office/drawing/2014/main" id="{A1F28CAC-0191-41BC-8A6D-3F5F1E50AF1D}"/>
              </a:ext>
            </a:extLst>
          </p:cNvPr>
          <p:cNvGrpSpPr>
            <a:grpSpLocks noChangeAspect="1"/>
          </p:cNvGrpSpPr>
          <p:nvPr/>
        </p:nvGrpSpPr>
        <p:grpSpPr>
          <a:xfrm>
            <a:off x="219176" y="6309360"/>
            <a:ext cx="1792784" cy="365760"/>
            <a:chOff x="153258" y="80385"/>
            <a:chExt cx="3922607" cy="800282"/>
          </a:xfrm>
        </p:grpSpPr>
        <p:pic>
          <p:nvPicPr>
            <p:cNvPr id="13" name="Picture 12" descr="A picture containing rug, drawing&#10;&#10;Description automatically generated">
              <a:extLst>
                <a:ext uri="{FF2B5EF4-FFF2-40B4-BE49-F238E27FC236}">
                  <a16:creationId xmlns:a16="http://schemas.microsoft.com/office/drawing/2014/main" id="{1B97BDEF-B12C-4BD3-9BA6-4947627D24D8}"/>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53258" y="80385"/>
              <a:ext cx="787579" cy="800282"/>
            </a:xfrm>
            <a:prstGeom prst="rect">
              <a:avLst/>
            </a:prstGeom>
          </p:spPr>
        </p:pic>
        <p:pic>
          <p:nvPicPr>
            <p:cNvPr id="15" name="Picture 14" descr="A picture containing drawing&#10;&#10;Description automatically generated">
              <a:extLst>
                <a:ext uri="{FF2B5EF4-FFF2-40B4-BE49-F238E27FC236}">
                  <a16:creationId xmlns:a16="http://schemas.microsoft.com/office/drawing/2014/main" id="{5C910043-C623-43E4-9B0C-71BB59D0489C}"/>
                </a:ext>
              </a:extLst>
            </p:cNvPr>
            <p:cNvPicPr>
              <a:picLocks noChangeAspect="1"/>
            </p:cNvPicPr>
            <p:nvPr userDrawn="1"/>
          </p:nvPicPr>
          <p:blipFill>
            <a:blip r:embed="rId8" cstate="hqprint">
              <a:extLst>
                <a:ext uri="{28A0092B-C50C-407E-A947-70E740481C1C}">
                  <a14:useLocalDpi xmlns:a14="http://schemas.microsoft.com/office/drawing/2010/main" val="0"/>
                </a:ext>
              </a:extLst>
            </a:blip>
            <a:stretch>
              <a:fillRect/>
            </a:stretch>
          </p:blipFill>
          <p:spPr>
            <a:xfrm>
              <a:off x="1094095" y="261412"/>
              <a:ext cx="2981770" cy="619255"/>
            </a:xfrm>
            <a:prstGeom prst="rect">
              <a:avLst/>
            </a:prstGeom>
          </p:spPr>
        </p:pic>
      </p:grpSp>
    </p:spTree>
    <p:extLst>
      <p:ext uri="{BB962C8B-B14F-4D97-AF65-F5344CB8AC3E}">
        <p14:creationId xmlns:p14="http://schemas.microsoft.com/office/powerpoint/2010/main" val="18846367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19">
            <a:extLst>
              <a:ext uri="{FF2B5EF4-FFF2-40B4-BE49-F238E27FC236}">
                <a16:creationId xmlns:a16="http://schemas.microsoft.com/office/drawing/2014/main" id="{DAF1966E-FD40-4A4A-B61B-C4DF7FA05F0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4" name="Rectangle 21">
            <a:extLst>
              <a:ext uri="{FF2B5EF4-FFF2-40B4-BE49-F238E27FC236}">
                <a16:creationId xmlns:a16="http://schemas.microsoft.com/office/drawing/2014/main" id="{047BFA19-D45E-416B-A404-7AF2F3F270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5" name="Rectangle 23">
            <a:extLst>
              <a:ext uri="{FF2B5EF4-FFF2-40B4-BE49-F238E27FC236}">
                <a16:creationId xmlns:a16="http://schemas.microsoft.com/office/drawing/2014/main" id="{8E0105E7-23DB-4CF2-8258-FF47C7620F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676B60C-412A-4CCB-B062-62F195739A10}"/>
              </a:ext>
            </a:extLst>
          </p:cNvPr>
          <p:cNvSpPr>
            <a:spLocks noGrp="1"/>
          </p:cNvSpPr>
          <p:nvPr>
            <p:ph type="title"/>
          </p:nvPr>
        </p:nvSpPr>
        <p:spPr>
          <a:xfrm>
            <a:off x="1115568" y="548640"/>
            <a:ext cx="10168128" cy="1179576"/>
          </a:xfrm>
        </p:spPr>
        <p:txBody>
          <a:bodyPr vert="horz" lIns="91440" tIns="45720" rIns="91440" bIns="45720" rtlCol="0" anchor="ctr">
            <a:noAutofit/>
          </a:bodyPr>
          <a:lstStyle/>
          <a:p>
            <a:r>
              <a:rPr lang="en-US" sz="4000" b="1" dirty="0"/>
              <a:t>ARO Information Sciences</a:t>
            </a:r>
            <a:endParaRPr lang="en-US" sz="4000" b="1" kern="1200" dirty="0">
              <a:solidFill>
                <a:schemeClr val="tx1"/>
              </a:solidFill>
              <a:latin typeface="+mj-lt"/>
              <a:ea typeface="+mj-ea"/>
              <a:cs typeface="+mj-cs"/>
            </a:endParaRPr>
          </a:p>
        </p:txBody>
      </p:sp>
      <p:sp>
        <p:nvSpPr>
          <p:cNvPr id="36" name="Rectangle 25">
            <a:extLst>
              <a:ext uri="{FF2B5EF4-FFF2-40B4-BE49-F238E27FC236}">
                <a16:creationId xmlns:a16="http://schemas.microsoft.com/office/drawing/2014/main" id="{074B4F7D-14B2-478B-8BF5-01E4E0C5D2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8" name="Group 7">
            <a:extLst>
              <a:ext uri="{FF2B5EF4-FFF2-40B4-BE49-F238E27FC236}">
                <a16:creationId xmlns:a16="http://schemas.microsoft.com/office/drawing/2014/main" id="{6BDFE517-9A4A-48C9-B5A0-4F20128D805B}"/>
              </a:ext>
            </a:extLst>
          </p:cNvPr>
          <p:cNvGrpSpPr>
            <a:grpSpLocks noChangeAspect="1"/>
          </p:cNvGrpSpPr>
          <p:nvPr/>
        </p:nvGrpSpPr>
        <p:grpSpPr>
          <a:xfrm>
            <a:off x="219176" y="6309360"/>
            <a:ext cx="1792784" cy="365760"/>
            <a:chOff x="153258" y="80385"/>
            <a:chExt cx="3922607" cy="800282"/>
          </a:xfrm>
        </p:grpSpPr>
        <p:pic>
          <p:nvPicPr>
            <p:cNvPr id="9" name="Picture 8" descr="A picture containing rug, drawing&#10;&#10;Description automatically generated">
              <a:extLst>
                <a:ext uri="{FF2B5EF4-FFF2-40B4-BE49-F238E27FC236}">
                  <a16:creationId xmlns:a16="http://schemas.microsoft.com/office/drawing/2014/main" id="{526B3C30-F436-4380-A2EF-E504C26A4E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3258" y="80385"/>
              <a:ext cx="787579" cy="800282"/>
            </a:xfrm>
            <a:prstGeom prst="rect">
              <a:avLst/>
            </a:prstGeom>
          </p:spPr>
        </p:pic>
        <p:pic>
          <p:nvPicPr>
            <p:cNvPr id="10" name="Picture 9" descr="A picture containing drawing&#10;&#10;Description automatically generated">
              <a:extLst>
                <a:ext uri="{FF2B5EF4-FFF2-40B4-BE49-F238E27FC236}">
                  <a16:creationId xmlns:a16="http://schemas.microsoft.com/office/drawing/2014/main" id="{63473432-6663-48E0-956A-9C12D028B986}"/>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94095" y="261412"/>
              <a:ext cx="2981770" cy="619255"/>
            </a:xfrm>
            <a:prstGeom prst="rect">
              <a:avLst/>
            </a:prstGeom>
          </p:spPr>
        </p:pic>
      </p:grpSp>
      <p:graphicFrame>
        <p:nvGraphicFramePr>
          <p:cNvPr id="13" name="Content Placeholder 2">
            <a:extLst>
              <a:ext uri="{FF2B5EF4-FFF2-40B4-BE49-F238E27FC236}">
                <a16:creationId xmlns:a16="http://schemas.microsoft.com/office/drawing/2014/main" id="{BBB86B11-7E17-4521-AA0A-B7ADC0A4AD16}"/>
              </a:ext>
            </a:extLst>
          </p:cNvPr>
          <p:cNvGraphicFramePr>
            <a:graphicFrameLocks/>
          </p:cNvGraphicFramePr>
          <p:nvPr>
            <p:extLst>
              <p:ext uri="{D42A27DB-BD31-4B8C-83A1-F6EECF244321}">
                <p14:modId xmlns:p14="http://schemas.microsoft.com/office/powerpoint/2010/main" val="239978367"/>
              </p:ext>
            </p:extLst>
          </p:nvPr>
        </p:nvGraphicFramePr>
        <p:xfrm>
          <a:off x="941832" y="2182270"/>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5935198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DAF1966E-FD40-4A4A-B61B-C4DF7FA05F0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5" name="Rectangle 34">
            <a:extLst>
              <a:ext uri="{FF2B5EF4-FFF2-40B4-BE49-F238E27FC236}">
                <a16:creationId xmlns:a16="http://schemas.microsoft.com/office/drawing/2014/main" id="{047BFA19-D45E-416B-A404-7AF2F3F270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7" name="Rectangle 36">
            <a:extLst>
              <a:ext uri="{FF2B5EF4-FFF2-40B4-BE49-F238E27FC236}">
                <a16:creationId xmlns:a16="http://schemas.microsoft.com/office/drawing/2014/main" id="{8E0105E7-23DB-4CF2-8258-FF47C7620F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819A64C-5BE4-44BB-BCC5-C9629DA78615}"/>
              </a:ext>
            </a:extLst>
          </p:cNvPr>
          <p:cNvSpPr>
            <a:spLocks noGrp="1"/>
          </p:cNvSpPr>
          <p:nvPr>
            <p:ph type="title"/>
          </p:nvPr>
        </p:nvSpPr>
        <p:spPr>
          <a:xfrm>
            <a:off x="1115568" y="548640"/>
            <a:ext cx="10168128" cy="1179576"/>
          </a:xfrm>
        </p:spPr>
        <p:txBody>
          <a:bodyPr>
            <a:normAutofit/>
          </a:bodyPr>
          <a:lstStyle/>
          <a:p>
            <a:r>
              <a:rPr lang="en-US" sz="4000" b="1" dirty="0"/>
              <a:t>ARO Physical Sciences</a:t>
            </a:r>
          </a:p>
        </p:txBody>
      </p:sp>
      <p:sp>
        <p:nvSpPr>
          <p:cNvPr id="39" name="Rectangle 38">
            <a:extLst>
              <a:ext uri="{FF2B5EF4-FFF2-40B4-BE49-F238E27FC236}">
                <a16:creationId xmlns:a16="http://schemas.microsoft.com/office/drawing/2014/main" id="{074B4F7D-14B2-478B-8BF5-01E4E0C5D2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8E1BAF2F-409B-4E04-BC6B-8D3A287DCE10}"/>
              </a:ext>
            </a:extLst>
          </p:cNvPr>
          <p:cNvSpPr>
            <a:spLocks noGrp="1"/>
          </p:cNvSpPr>
          <p:nvPr>
            <p:ph idx="1"/>
          </p:nvPr>
        </p:nvSpPr>
        <p:spPr>
          <a:xfrm>
            <a:off x="1115568" y="2481943"/>
            <a:ext cx="10168128" cy="3695020"/>
          </a:xfrm>
        </p:spPr>
        <p:txBody>
          <a:bodyPr>
            <a:normAutofit/>
          </a:bodyPr>
          <a:lstStyle/>
          <a:p>
            <a:r>
              <a:rPr lang="en-US" sz="2200"/>
              <a:t>Physics (condensed matter physics, atomic and molecular physics, optics and fields, quantum information science)</a:t>
            </a:r>
          </a:p>
          <a:p>
            <a:r>
              <a:rPr lang="en-US" sz="2200"/>
              <a:t>Chemical Sciences (polymer chemistry, electrochemistry, reactive chemical systems, molecular structure and dynamics)</a:t>
            </a:r>
          </a:p>
          <a:p>
            <a:r>
              <a:rPr lang="en-US" sz="2200"/>
              <a:t>Life Sciences (molecular genetics, biochemistry, microbiology, neurophysiology and cognitive neuroscience, social and behavioral sciences)</a:t>
            </a:r>
          </a:p>
          <a:p>
            <a:endParaRPr lang="en-US" sz="2200"/>
          </a:p>
        </p:txBody>
      </p:sp>
      <p:grpSp>
        <p:nvGrpSpPr>
          <p:cNvPr id="9" name="Group 8">
            <a:extLst>
              <a:ext uri="{FF2B5EF4-FFF2-40B4-BE49-F238E27FC236}">
                <a16:creationId xmlns:a16="http://schemas.microsoft.com/office/drawing/2014/main" id="{A15BACAC-E6DC-4877-B3AD-DB85AB9EC909}"/>
              </a:ext>
            </a:extLst>
          </p:cNvPr>
          <p:cNvGrpSpPr>
            <a:grpSpLocks noChangeAspect="1"/>
          </p:cNvGrpSpPr>
          <p:nvPr/>
        </p:nvGrpSpPr>
        <p:grpSpPr>
          <a:xfrm>
            <a:off x="219176" y="6309360"/>
            <a:ext cx="1792784" cy="365760"/>
            <a:chOff x="153258" y="80385"/>
            <a:chExt cx="3922607" cy="800282"/>
          </a:xfrm>
        </p:grpSpPr>
        <p:pic>
          <p:nvPicPr>
            <p:cNvPr id="11" name="Picture 10" descr="A picture containing rug, drawing&#10;&#10;Description automatically generated">
              <a:extLst>
                <a:ext uri="{FF2B5EF4-FFF2-40B4-BE49-F238E27FC236}">
                  <a16:creationId xmlns:a16="http://schemas.microsoft.com/office/drawing/2014/main" id="{1BFF9FAB-79CB-4D71-AF65-9F575F2B590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3258" y="80385"/>
              <a:ext cx="787579" cy="800282"/>
            </a:xfrm>
            <a:prstGeom prst="rect">
              <a:avLst/>
            </a:prstGeom>
          </p:spPr>
        </p:pic>
        <p:pic>
          <p:nvPicPr>
            <p:cNvPr id="13" name="Picture 12" descr="A picture containing drawing&#10;&#10;Description automatically generated">
              <a:extLst>
                <a:ext uri="{FF2B5EF4-FFF2-40B4-BE49-F238E27FC236}">
                  <a16:creationId xmlns:a16="http://schemas.microsoft.com/office/drawing/2014/main" id="{C2A6ABA1-8309-411E-88F0-FC9A30A20A2E}"/>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94095" y="261412"/>
              <a:ext cx="2981770" cy="619255"/>
            </a:xfrm>
            <a:prstGeom prst="rect">
              <a:avLst/>
            </a:prstGeom>
          </p:spPr>
        </p:pic>
      </p:grpSp>
    </p:spTree>
    <p:extLst>
      <p:ext uri="{BB962C8B-B14F-4D97-AF65-F5344CB8AC3E}">
        <p14:creationId xmlns:p14="http://schemas.microsoft.com/office/powerpoint/2010/main" val="6272139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AF1966E-FD40-4A4A-B61B-C4DF7FA05F0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047BFA19-D45E-416B-A404-7AF2F3F270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8E0105E7-23DB-4CF2-8258-FF47C7620F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676B60C-412A-4CCB-B062-62F195739A10}"/>
              </a:ext>
            </a:extLst>
          </p:cNvPr>
          <p:cNvSpPr>
            <a:spLocks noGrp="1"/>
          </p:cNvSpPr>
          <p:nvPr>
            <p:ph type="title"/>
          </p:nvPr>
        </p:nvSpPr>
        <p:spPr>
          <a:xfrm>
            <a:off x="1115568" y="548640"/>
            <a:ext cx="10168128" cy="1179576"/>
          </a:xfrm>
        </p:spPr>
        <p:txBody>
          <a:bodyPr vert="horz" lIns="91440" tIns="45720" rIns="91440" bIns="45720" rtlCol="0" anchor="ctr">
            <a:noAutofit/>
          </a:bodyPr>
          <a:lstStyle/>
          <a:p>
            <a:r>
              <a:rPr lang="en-US" sz="4000" b="1" dirty="0"/>
              <a:t>U.S. Army Medical Research and Development Command (USAMRDC)</a:t>
            </a:r>
            <a:endParaRPr lang="en-US" sz="4000" b="1" kern="1200" dirty="0">
              <a:solidFill>
                <a:schemeClr val="tx1"/>
              </a:solidFill>
              <a:latin typeface="+mj-lt"/>
              <a:ea typeface="+mj-ea"/>
              <a:cs typeface="+mj-cs"/>
            </a:endParaRPr>
          </a:p>
        </p:txBody>
      </p:sp>
      <p:sp>
        <p:nvSpPr>
          <p:cNvPr id="15" name="Rectangle 14">
            <a:extLst>
              <a:ext uri="{FF2B5EF4-FFF2-40B4-BE49-F238E27FC236}">
                <a16:creationId xmlns:a16="http://schemas.microsoft.com/office/drawing/2014/main" id="{074B4F7D-14B2-478B-8BF5-01E4E0C5D2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Text Placeholder 3">
            <a:extLst>
              <a:ext uri="{FF2B5EF4-FFF2-40B4-BE49-F238E27FC236}">
                <a16:creationId xmlns:a16="http://schemas.microsoft.com/office/drawing/2014/main" id="{1C2D88D2-19EA-432C-A8BE-24E8ACA86E27}"/>
              </a:ext>
            </a:extLst>
          </p:cNvPr>
          <p:cNvSpPr>
            <a:spLocks noGrp="1"/>
          </p:cNvSpPr>
          <p:nvPr>
            <p:ph type="body" sz="half" idx="2"/>
          </p:nvPr>
        </p:nvSpPr>
        <p:spPr>
          <a:xfrm>
            <a:off x="1762124" y="2481943"/>
            <a:ext cx="9521571" cy="3695020"/>
          </a:xfrm>
        </p:spPr>
        <p:txBody>
          <a:bodyPr vert="horz" lIns="91440" tIns="45720" rIns="91440" bIns="45720" rtlCol="0">
            <a:normAutofit/>
          </a:bodyPr>
          <a:lstStyle/>
          <a:p>
            <a:pPr marL="285750" indent="-285750">
              <a:buFont typeface="Arial" panose="020B0604020202020204" pitchFamily="34" charset="0"/>
              <a:buChar char="•"/>
            </a:pPr>
            <a:r>
              <a:rPr lang="en-US" sz="2200" dirty="0"/>
              <a:t>Headquartered at Fort Detrick, MD</a:t>
            </a:r>
          </a:p>
          <a:p>
            <a:pPr marL="285750" indent="-285750">
              <a:buFont typeface="Arial" panose="020B0604020202020204" pitchFamily="34" charset="0"/>
              <a:buChar char="•"/>
            </a:pPr>
            <a:r>
              <a:rPr lang="en-US" sz="2200" dirty="0"/>
              <a:t>Mission: To deliver the best medical solutions to support our Armed Forces worldwide.</a:t>
            </a:r>
          </a:p>
          <a:p>
            <a:pPr marL="285750" indent="-285750">
              <a:buFont typeface="Arial" panose="020B0604020202020204" pitchFamily="34" charset="0"/>
              <a:buChar char="•"/>
            </a:pPr>
            <a:r>
              <a:rPr lang="en-US" sz="2200" dirty="0"/>
              <a:t>Funding is through Program Announcements (PAs) which are typically continuously open and accepting proposals</a:t>
            </a:r>
          </a:p>
          <a:p>
            <a:pPr marL="800100" lvl="1" indent="-342900">
              <a:buFont typeface="Wingdings" panose="05000000000000000000" pitchFamily="2" charset="2"/>
              <a:buChar char="§"/>
            </a:pPr>
            <a:r>
              <a:rPr lang="en-US" sz="2200" dirty="0"/>
              <a:t>Are some exceptions for special programs</a:t>
            </a:r>
          </a:p>
          <a:p>
            <a:r>
              <a:rPr lang="en-US" sz="2200" dirty="0"/>
              <a:t>Opportunities for USAMRAA are posted on: </a:t>
            </a:r>
            <a:br>
              <a:rPr lang="en-US" sz="2200" dirty="0"/>
            </a:br>
            <a:r>
              <a:rPr lang="en-US" sz="2200" dirty="0">
                <a:hlinkClick r:id="rId2"/>
              </a:rPr>
              <a:t>http://www.grants.gov</a:t>
            </a:r>
            <a:r>
              <a:rPr lang="en-US" sz="2200" dirty="0"/>
              <a:t> and </a:t>
            </a:r>
            <a:r>
              <a:rPr lang="en-US" sz="2200" dirty="0">
                <a:hlinkClick r:id="rId3"/>
              </a:rPr>
              <a:t>https://beta.sam.gov/search?index=opp</a:t>
            </a:r>
            <a:endParaRPr lang="en-US" sz="2200" dirty="0"/>
          </a:p>
        </p:txBody>
      </p:sp>
      <p:pic>
        <p:nvPicPr>
          <p:cNvPr id="6" name="Picture 5" descr="A drawing of a cartoon character&#10;&#10;Description automatically generated">
            <a:extLst>
              <a:ext uri="{FF2B5EF4-FFF2-40B4-BE49-F238E27FC236}">
                <a16:creationId xmlns:a16="http://schemas.microsoft.com/office/drawing/2014/main" id="{D0012A59-8448-46C4-A8E4-ABA9D3BDB1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971" y="2770632"/>
            <a:ext cx="1295695" cy="2223006"/>
          </a:xfrm>
          <a:prstGeom prst="rect">
            <a:avLst/>
          </a:prstGeom>
        </p:spPr>
      </p:pic>
      <p:grpSp>
        <p:nvGrpSpPr>
          <p:cNvPr id="10" name="Group 9">
            <a:extLst>
              <a:ext uri="{FF2B5EF4-FFF2-40B4-BE49-F238E27FC236}">
                <a16:creationId xmlns:a16="http://schemas.microsoft.com/office/drawing/2014/main" id="{D7632AB0-2086-4721-A0F3-5BEFD7858B40}"/>
              </a:ext>
            </a:extLst>
          </p:cNvPr>
          <p:cNvGrpSpPr>
            <a:grpSpLocks noChangeAspect="1"/>
          </p:cNvGrpSpPr>
          <p:nvPr/>
        </p:nvGrpSpPr>
        <p:grpSpPr>
          <a:xfrm>
            <a:off x="219176" y="6309360"/>
            <a:ext cx="1792784" cy="365760"/>
            <a:chOff x="153258" y="80385"/>
            <a:chExt cx="3922607" cy="800282"/>
          </a:xfrm>
        </p:grpSpPr>
        <p:pic>
          <p:nvPicPr>
            <p:cNvPr id="12" name="Picture 11" descr="A picture containing rug, drawing&#10;&#10;Description automatically generated">
              <a:extLst>
                <a:ext uri="{FF2B5EF4-FFF2-40B4-BE49-F238E27FC236}">
                  <a16:creationId xmlns:a16="http://schemas.microsoft.com/office/drawing/2014/main" id="{C3B2AAE4-1325-4F5F-973C-46144BAB356A}"/>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53258" y="80385"/>
              <a:ext cx="787579" cy="800282"/>
            </a:xfrm>
            <a:prstGeom prst="rect">
              <a:avLst/>
            </a:prstGeom>
          </p:spPr>
        </p:pic>
        <p:pic>
          <p:nvPicPr>
            <p:cNvPr id="14" name="Picture 13" descr="A picture containing drawing&#10;&#10;Description automatically generated">
              <a:extLst>
                <a:ext uri="{FF2B5EF4-FFF2-40B4-BE49-F238E27FC236}">
                  <a16:creationId xmlns:a16="http://schemas.microsoft.com/office/drawing/2014/main" id="{55C91C02-0B4D-4EA1-8550-D7431CD228E8}"/>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1094095" y="261412"/>
              <a:ext cx="2981770" cy="619255"/>
            </a:xfrm>
            <a:prstGeom prst="rect">
              <a:avLst/>
            </a:prstGeom>
          </p:spPr>
        </p:pic>
      </p:grpSp>
    </p:spTree>
    <p:extLst>
      <p:ext uri="{BB962C8B-B14F-4D97-AF65-F5344CB8AC3E}">
        <p14:creationId xmlns:p14="http://schemas.microsoft.com/office/powerpoint/2010/main" val="340597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19">
            <a:extLst>
              <a:ext uri="{FF2B5EF4-FFF2-40B4-BE49-F238E27FC236}">
                <a16:creationId xmlns:a16="http://schemas.microsoft.com/office/drawing/2014/main" id="{DAF1966E-FD40-4A4A-B61B-C4DF7FA05F0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4" name="Rectangle 21">
            <a:extLst>
              <a:ext uri="{FF2B5EF4-FFF2-40B4-BE49-F238E27FC236}">
                <a16:creationId xmlns:a16="http://schemas.microsoft.com/office/drawing/2014/main" id="{047BFA19-D45E-416B-A404-7AF2F3F270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5" name="Rectangle 23">
            <a:extLst>
              <a:ext uri="{FF2B5EF4-FFF2-40B4-BE49-F238E27FC236}">
                <a16:creationId xmlns:a16="http://schemas.microsoft.com/office/drawing/2014/main" id="{8E0105E7-23DB-4CF2-8258-FF47C7620F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676B60C-412A-4CCB-B062-62F195739A10}"/>
              </a:ext>
            </a:extLst>
          </p:cNvPr>
          <p:cNvSpPr>
            <a:spLocks noGrp="1"/>
          </p:cNvSpPr>
          <p:nvPr>
            <p:ph type="title"/>
          </p:nvPr>
        </p:nvSpPr>
        <p:spPr>
          <a:xfrm>
            <a:off x="1115568" y="548640"/>
            <a:ext cx="10168128" cy="1179576"/>
          </a:xfrm>
        </p:spPr>
        <p:txBody>
          <a:bodyPr vert="horz" lIns="91440" tIns="45720" rIns="91440" bIns="45720" rtlCol="0" anchor="ctr">
            <a:noAutofit/>
          </a:bodyPr>
          <a:lstStyle/>
          <a:p>
            <a:r>
              <a:rPr lang="en-US" sz="4000" b="1" dirty="0"/>
              <a:t>U.S. Army Medical Research and Development Command (USAMRDC)</a:t>
            </a:r>
            <a:endParaRPr lang="en-US" sz="4000" b="1" kern="1200" dirty="0">
              <a:solidFill>
                <a:schemeClr val="tx1"/>
              </a:solidFill>
              <a:latin typeface="+mj-lt"/>
              <a:ea typeface="+mj-ea"/>
              <a:cs typeface="+mj-cs"/>
            </a:endParaRPr>
          </a:p>
        </p:txBody>
      </p:sp>
      <p:sp>
        <p:nvSpPr>
          <p:cNvPr id="36" name="Rectangle 25">
            <a:extLst>
              <a:ext uri="{FF2B5EF4-FFF2-40B4-BE49-F238E27FC236}">
                <a16:creationId xmlns:a16="http://schemas.microsoft.com/office/drawing/2014/main" id="{074B4F7D-14B2-478B-8BF5-01E4E0C5D2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Text Placeholder 3">
            <a:extLst>
              <a:ext uri="{FF2B5EF4-FFF2-40B4-BE49-F238E27FC236}">
                <a16:creationId xmlns:a16="http://schemas.microsoft.com/office/drawing/2014/main" id="{1C2D88D2-19EA-432C-A8BE-24E8ACA86E27}"/>
              </a:ext>
            </a:extLst>
          </p:cNvPr>
          <p:cNvSpPr>
            <a:spLocks noGrp="1"/>
          </p:cNvSpPr>
          <p:nvPr>
            <p:ph type="body" sz="half" idx="2"/>
          </p:nvPr>
        </p:nvSpPr>
        <p:spPr>
          <a:xfrm>
            <a:off x="1115568" y="2481943"/>
            <a:ext cx="10168128" cy="3695020"/>
          </a:xfrm>
        </p:spPr>
        <p:txBody>
          <a:bodyPr vert="horz" lIns="91440" tIns="45720" rIns="91440" bIns="45720" rtlCol="0">
            <a:normAutofit/>
          </a:bodyPr>
          <a:lstStyle/>
          <a:p>
            <a:pPr indent="-228600">
              <a:buFont typeface="Arial" panose="020B0604020202020204" pitchFamily="34" charset="0"/>
              <a:buChar char="•"/>
            </a:pPr>
            <a:r>
              <a:rPr lang="en-US" sz="2200" dirty="0"/>
              <a:t>Five basic research areas </a:t>
            </a:r>
          </a:p>
          <a:p>
            <a:pPr marL="914400" lvl="1" indent="-228600">
              <a:buFont typeface="Arial" panose="020B0604020202020204" pitchFamily="34" charset="0"/>
              <a:buChar char="•"/>
            </a:pPr>
            <a:r>
              <a:rPr lang="en-US" sz="2200" dirty="0"/>
              <a:t>Military infectious diseases</a:t>
            </a:r>
          </a:p>
          <a:p>
            <a:pPr marL="914400" lvl="1" indent="-228600">
              <a:buFont typeface="Arial" panose="020B0604020202020204" pitchFamily="34" charset="0"/>
              <a:buChar char="•"/>
            </a:pPr>
            <a:r>
              <a:rPr lang="en-US" sz="2200" dirty="0"/>
              <a:t>Combat casualty care</a:t>
            </a:r>
          </a:p>
          <a:p>
            <a:pPr marL="914400" lvl="1" indent="-228600">
              <a:buFont typeface="Arial" panose="020B0604020202020204" pitchFamily="34" charset="0"/>
              <a:buChar char="•"/>
            </a:pPr>
            <a:r>
              <a:rPr lang="en-US" sz="2200" dirty="0"/>
              <a:t>Military operational medicine</a:t>
            </a:r>
          </a:p>
          <a:p>
            <a:pPr marL="914400" lvl="1" indent="-228600">
              <a:buFont typeface="Arial" panose="020B0604020202020204" pitchFamily="34" charset="0"/>
              <a:buChar char="•"/>
            </a:pPr>
            <a:r>
              <a:rPr lang="en-US" sz="2200" dirty="0"/>
              <a:t>Chemical biological defense</a:t>
            </a:r>
          </a:p>
          <a:p>
            <a:pPr marL="914400" lvl="1" indent="-228600">
              <a:buFont typeface="Arial" panose="020B0604020202020204" pitchFamily="34" charset="0"/>
              <a:buChar char="•"/>
            </a:pPr>
            <a:r>
              <a:rPr lang="en-US" sz="2200" dirty="0"/>
              <a:t>Clinical and rehabilitative medicine</a:t>
            </a:r>
          </a:p>
          <a:p>
            <a:pPr indent="-228600">
              <a:buFont typeface="Arial" panose="020B0604020202020204" pitchFamily="34" charset="0"/>
              <a:buChar char="•"/>
            </a:pPr>
            <a:r>
              <a:rPr lang="en-US" sz="2200" dirty="0"/>
              <a:t>Two other medical research areas</a:t>
            </a:r>
          </a:p>
          <a:p>
            <a:pPr marL="971550" lvl="1" indent="-228600">
              <a:buFont typeface="Arial" panose="020B0604020202020204" pitchFamily="34" charset="0"/>
              <a:buChar char="•"/>
            </a:pPr>
            <a:r>
              <a:rPr lang="en-US" sz="2200" dirty="0"/>
              <a:t>Medical Simulation &amp; Information Sciences Research Program (MSIS)</a:t>
            </a:r>
          </a:p>
          <a:p>
            <a:pPr marL="971550" lvl="1" indent="-228600">
              <a:buFont typeface="Arial" panose="020B0604020202020204" pitchFamily="34" charset="0"/>
              <a:buChar char="•"/>
            </a:pPr>
            <a:r>
              <a:rPr lang="en-US" sz="2200" dirty="0"/>
              <a:t>DoD Blast Injury Research Program Coordinating Office</a:t>
            </a:r>
          </a:p>
          <a:p>
            <a:pPr indent="-228600">
              <a:buFont typeface="Arial" panose="020B0604020202020204" pitchFamily="34" charset="0"/>
              <a:buChar char="•"/>
            </a:pPr>
            <a:endParaRPr lang="en-US" sz="2200" dirty="0"/>
          </a:p>
        </p:txBody>
      </p:sp>
      <p:grpSp>
        <p:nvGrpSpPr>
          <p:cNvPr id="8" name="Group 7">
            <a:extLst>
              <a:ext uri="{FF2B5EF4-FFF2-40B4-BE49-F238E27FC236}">
                <a16:creationId xmlns:a16="http://schemas.microsoft.com/office/drawing/2014/main" id="{89D4821C-2680-44C5-9DCE-904463007C2F}"/>
              </a:ext>
            </a:extLst>
          </p:cNvPr>
          <p:cNvGrpSpPr>
            <a:grpSpLocks noChangeAspect="1"/>
          </p:cNvGrpSpPr>
          <p:nvPr/>
        </p:nvGrpSpPr>
        <p:grpSpPr>
          <a:xfrm>
            <a:off x="219176" y="6309360"/>
            <a:ext cx="1792784" cy="365760"/>
            <a:chOff x="153258" y="80385"/>
            <a:chExt cx="3922607" cy="800282"/>
          </a:xfrm>
        </p:grpSpPr>
        <p:pic>
          <p:nvPicPr>
            <p:cNvPr id="9" name="Picture 8" descr="A picture containing rug, drawing&#10;&#10;Description automatically generated">
              <a:extLst>
                <a:ext uri="{FF2B5EF4-FFF2-40B4-BE49-F238E27FC236}">
                  <a16:creationId xmlns:a16="http://schemas.microsoft.com/office/drawing/2014/main" id="{C1065E2A-EDFC-4764-81F3-146FDD57986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3258" y="80385"/>
              <a:ext cx="787579" cy="800282"/>
            </a:xfrm>
            <a:prstGeom prst="rect">
              <a:avLst/>
            </a:prstGeom>
          </p:spPr>
        </p:pic>
        <p:pic>
          <p:nvPicPr>
            <p:cNvPr id="10" name="Picture 9" descr="A picture containing drawing&#10;&#10;Description automatically generated">
              <a:extLst>
                <a:ext uri="{FF2B5EF4-FFF2-40B4-BE49-F238E27FC236}">
                  <a16:creationId xmlns:a16="http://schemas.microsoft.com/office/drawing/2014/main" id="{C7ECDF59-C4BF-4273-94CB-D4031098344B}"/>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94095" y="261412"/>
              <a:ext cx="2981770" cy="619255"/>
            </a:xfrm>
            <a:prstGeom prst="rect">
              <a:avLst/>
            </a:prstGeom>
          </p:spPr>
        </p:pic>
      </p:grpSp>
    </p:spTree>
    <p:extLst>
      <p:ext uri="{BB962C8B-B14F-4D97-AF65-F5344CB8AC3E}">
        <p14:creationId xmlns:p14="http://schemas.microsoft.com/office/powerpoint/2010/main" val="23140801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19">
            <a:extLst>
              <a:ext uri="{FF2B5EF4-FFF2-40B4-BE49-F238E27FC236}">
                <a16:creationId xmlns:a16="http://schemas.microsoft.com/office/drawing/2014/main" id="{DAF1966E-FD40-4A4A-B61B-C4DF7FA05F0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4" name="Rectangle 21">
            <a:extLst>
              <a:ext uri="{FF2B5EF4-FFF2-40B4-BE49-F238E27FC236}">
                <a16:creationId xmlns:a16="http://schemas.microsoft.com/office/drawing/2014/main" id="{047BFA19-D45E-416B-A404-7AF2F3F270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5" name="Rectangle 23">
            <a:extLst>
              <a:ext uri="{FF2B5EF4-FFF2-40B4-BE49-F238E27FC236}">
                <a16:creationId xmlns:a16="http://schemas.microsoft.com/office/drawing/2014/main" id="{8E0105E7-23DB-4CF2-8258-FF47C7620F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676B60C-412A-4CCB-B062-62F195739A10}"/>
              </a:ext>
            </a:extLst>
          </p:cNvPr>
          <p:cNvSpPr>
            <a:spLocks noGrp="1"/>
          </p:cNvSpPr>
          <p:nvPr>
            <p:ph type="title"/>
          </p:nvPr>
        </p:nvSpPr>
        <p:spPr>
          <a:xfrm>
            <a:off x="1115568" y="548640"/>
            <a:ext cx="10168128" cy="1179576"/>
          </a:xfrm>
        </p:spPr>
        <p:txBody>
          <a:bodyPr vert="horz" lIns="91440" tIns="45720" rIns="91440" bIns="45720" rtlCol="0" anchor="ctr">
            <a:noAutofit/>
          </a:bodyPr>
          <a:lstStyle/>
          <a:p>
            <a:r>
              <a:rPr lang="en-US" sz="4000" b="1" dirty="0"/>
              <a:t>U.S. Army Medical Research and Development Command (USAMRDC)</a:t>
            </a:r>
            <a:endParaRPr lang="en-US" sz="4000" b="1" kern="1200" dirty="0">
              <a:solidFill>
                <a:schemeClr val="tx1"/>
              </a:solidFill>
              <a:latin typeface="+mj-lt"/>
              <a:ea typeface="+mj-ea"/>
              <a:cs typeface="+mj-cs"/>
            </a:endParaRPr>
          </a:p>
        </p:txBody>
      </p:sp>
      <p:sp>
        <p:nvSpPr>
          <p:cNvPr id="36" name="Rectangle 25">
            <a:extLst>
              <a:ext uri="{FF2B5EF4-FFF2-40B4-BE49-F238E27FC236}">
                <a16:creationId xmlns:a16="http://schemas.microsoft.com/office/drawing/2014/main" id="{074B4F7D-14B2-478B-8BF5-01E4E0C5D2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Text Placeholder 3">
            <a:extLst>
              <a:ext uri="{FF2B5EF4-FFF2-40B4-BE49-F238E27FC236}">
                <a16:creationId xmlns:a16="http://schemas.microsoft.com/office/drawing/2014/main" id="{1C2D88D2-19EA-432C-A8BE-24E8ACA86E27}"/>
              </a:ext>
            </a:extLst>
          </p:cNvPr>
          <p:cNvSpPr>
            <a:spLocks noGrp="1"/>
          </p:cNvSpPr>
          <p:nvPr>
            <p:ph type="body" sz="half" idx="2"/>
          </p:nvPr>
        </p:nvSpPr>
        <p:spPr>
          <a:xfrm>
            <a:off x="1115568" y="2481943"/>
            <a:ext cx="10168128" cy="3695020"/>
          </a:xfrm>
        </p:spPr>
        <p:txBody>
          <a:bodyPr vert="horz" lIns="91440" tIns="45720" rIns="91440" bIns="45720" rtlCol="0">
            <a:normAutofit fontScale="92500" lnSpcReduction="10000"/>
          </a:bodyPr>
          <a:lstStyle/>
          <a:p>
            <a:r>
              <a:rPr lang="en-US" sz="3200" b="1" dirty="0"/>
              <a:t>The command is the executive or lead agency responsible for:</a:t>
            </a:r>
            <a:endParaRPr lang="en-US" sz="3200" dirty="0"/>
          </a:p>
          <a:p>
            <a:pPr marL="342900" indent="-342900">
              <a:buFont typeface="Arial" panose="020B0604020202020204" pitchFamily="34" charset="0"/>
              <a:buChar char="•"/>
            </a:pPr>
            <a:r>
              <a:rPr lang="en-US" sz="2400" dirty="0"/>
              <a:t>Military Human Immunodeficiency Virus R&amp;D Program (AIDS) </a:t>
            </a:r>
          </a:p>
          <a:p>
            <a:pPr marL="342900" indent="-342900">
              <a:buFont typeface="Arial" panose="020B0604020202020204" pitchFamily="34" charset="0"/>
              <a:buChar char="•"/>
            </a:pPr>
            <a:r>
              <a:rPr lang="en-US" sz="2400" dirty="0"/>
              <a:t>Global Emerging Infections Surveillance and Response System</a:t>
            </a:r>
          </a:p>
          <a:p>
            <a:pPr marL="342900" indent="-342900">
              <a:buFont typeface="Arial" panose="020B0604020202020204" pitchFamily="34" charset="0"/>
              <a:buChar char="•"/>
            </a:pPr>
            <a:r>
              <a:rPr lang="en-US" sz="2400" dirty="0"/>
              <a:t>Use of Investigational New Drugs for Force Health Protection</a:t>
            </a:r>
          </a:p>
          <a:p>
            <a:pPr marL="342900" indent="-342900">
              <a:buFont typeface="Arial" panose="020B0604020202020204" pitchFamily="34" charset="0"/>
              <a:buChar char="•"/>
            </a:pPr>
            <a:r>
              <a:rPr lang="en-US" sz="2400" dirty="0"/>
              <a:t>DoD Food and Nutrition Research, Development, Test, Evaluation, and Engineering Program</a:t>
            </a:r>
          </a:p>
          <a:p>
            <a:pPr marL="342900" indent="-342900">
              <a:buFont typeface="Arial" panose="020B0604020202020204" pitchFamily="34" charset="0"/>
              <a:buChar char="•"/>
            </a:pPr>
            <a:r>
              <a:rPr lang="en-US" sz="2400" dirty="0"/>
              <a:t>Combat Dentistry Research Program</a:t>
            </a:r>
          </a:p>
          <a:p>
            <a:pPr marL="342900" indent="-342900">
              <a:buFont typeface="Arial" panose="020B0604020202020204" pitchFamily="34" charset="0"/>
              <a:buChar char="•"/>
            </a:pPr>
            <a:r>
              <a:rPr lang="en-US" sz="2400" dirty="0"/>
              <a:t>Gulf War Illnesses/Force Health Protection Research Program </a:t>
            </a:r>
          </a:p>
          <a:p>
            <a:pPr marL="342900" indent="-342900">
              <a:buFont typeface="Arial" panose="020B0604020202020204" pitchFamily="34" charset="0"/>
              <a:buChar char="•"/>
            </a:pPr>
            <a:r>
              <a:rPr lang="en-US" sz="2400" dirty="0"/>
              <a:t>Peer Reviewed Medical Research Program</a:t>
            </a:r>
          </a:p>
          <a:p>
            <a:pPr indent="-228600">
              <a:buFont typeface="Arial" panose="020B0604020202020204" pitchFamily="34" charset="0"/>
              <a:buChar char="•"/>
            </a:pPr>
            <a:endParaRPr lang="en-US" sz="2200" dirty="0"/>
          </a:p>
        </p:txBody>
      </p:sp>
      <p:grpSp>
        <p:nvGrpSpPr>
          <p:cNvPr id="8" name="Group 7">
            <a:extLst>
              <a:ext uri="{FF2B5EF4-FFF2-40B4-BE49-F238E27FC236}">
                <a16:creationId xmlns:a16="http://schemas.microsoft.com/office/drawing/2014/main" id="{6BDFE517-9A4A-48C9-B5A0-4F20128D805B}"/>
              </a:ext>
            </a:extLst>
          </p:cNvPr>
          <p:cNvGrpSpPr>
            <a:grpSpLocks noChangeAspect="1"/>
          </p:cNvGrpSpPr>
          <p:nvPr/>
        </p:nvGrpSpPr>
        <p:grpSpPr>
          <a:xfrm>
            <a:off x="219176" y="6309360"/>
            <a:ext cx="1792784" cy="365760"/>
            <a:chOff x="153258" y="80385"/>
            <a:chExt cx="3922607" cy="800282"/>
          </a:xfrm>
        </p:grpSpPr>
        <p:pic>
          <p:nvPicPr>
            <p:cNvPr id="9" name="Picture 8" descr="A picture containing rug, drawing&#10;&#10;Description automatically generated">
              <a:extLst>
                <a:ext uri="{FF2B5EF4-FFF2-40B4-BE49-F238E27FC236}">
                  <a16:creationId xmlns:a16="http://schemas.microsoft.com/office/drawing/2014/main" id="{526B3C30-F436-4380-A2EF-E504C26A4E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3258" y="80385"/>
              <a:ext cx="787579" cy="800282"/>
            </a:xfrm>
            <a:prstGeom prst="rect">
              <a:avLst/>
            </a:prstGeom>
          </p:spPr>
        </p:pic>
        <p:pic>
          <p:nvPicPr>
            <p:cNvPr id="10" name="Picture 9" descr="A picture containing drawing&#10;&#10;Description automatically generated">
              <a:extLst>
                <a:ext uri="{FF2B5EF4-FFF2-40B4-BE49-F238E27FC236}">
                  <a16:creationId xmlns:a16="http://schemas.microsoft.com/office/drawing/2014/main" id="{63473432-6663-48E0-956A-9C12D028B986}"/>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94095" y="261412"/>
              <a:ext cx="2981770" cy="619255"/>
            </a:xfrm>
            <a:prstGeom prst="rect">
              <a:avLst/>
            </a:prstGeom>
          </p:spPr>
        </p:pic>
      </p:grpSp>
    </p:spTree>
    <p:extLst>
      <p:ext uri="{BB962C8B-B14F-4D97-AF65-F5344CB8AC3E}">
        <p14:creationId xmlns:p14="http://schemas.microsoft.com/office/powerpoint/2010/main" val="11256736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33">
            <a:extLst>
              <a:ext uri="{FF2B5EF4-FFF2-40B4-BE49-F238E27FC236}">
                <a16:creationId xmlns:a16="http://schemas.microsoft.com/office/drawing/2014/main" id="{8FC9BE17-9A7B-462D-AE50-3D87773873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88421D90-CA2A-4973-BF1C-7DE78E23C5B6}"/>
              </a:ext>
            </a:extLst>
          </p:cNvPr>
          <p:cNvPicPr>
            <a:picLocks noGrp="1" noChangeAspect="1"/>
          </p:cNvPicPr>
          <p:nvPr>
            <p:ph sz="half" idx="2"/>
          </p:nvPr>
        </p:nvPicPr>
        <p:blipFill rotWithShape="1">
          <a:blip r:embed="rId2"/>
          <a:srcRect t="20216" r="9090" b="23505"/>
          <a:stretch/>
        </p:blipFill>
        <p:spPr>
          <a:xfrm>
            <a:off x="3523488" y="10"/>
            <a:ext cx="8668512" cy="6857990"/>
          </a:xfrm>
          <a:prstGeom prst="rect">
            <a:avLst/>
          </a:prstGeom>
        </p:spPr>
      </p:pic>
      <p:sp>
        <p:nvSpPr>
          <p:cNvPr id="42" name="Rectangle 35">
            <a:extLst>
              <a:ext uri="{FF2B5EF4-FFF2-40B4-BE49-F238E27FC236}">
                <a16:creationId xmlns:a16="http://schemas.microsoft.com/office/drawing/2014/main" id="{3EBE8569-6AEC-4B8C-8D53-2DE337CDBA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DA246A6-E13A-405C-B64E-DF5E7BBD7116}"/>
              </a:ext>
            </a:extLst>
          </p:cNvPr>
          <p:cNvSpPr>
            <a:spLocks noGrp="1"/>
          </p:cNvSpPr>
          <p:nvPr>
            <p:ph type="title"/>
          </p:nvPr>
        </p:nvSpPr>
        <p:spPr>
          <a:xfrm>
            <a:off x="371094" y="1161288"/>
            <a:ext cx="5557758" cy="1124712"/>
          </a:xfrm>
        </p:spPr>
        <p:txBody>
          <a:bodyPr vert="horz" lIns="91440" tIns="45720" rIns="91440" bIns="45720" rtlCol="0" anchor="b">
            <a:noAutofit/>
          </a:bodyPr>
          <a:lstStyle/>
          <a:p>
            <a:r>
              <a:rPr lang="en-US" sz="4000" b="1" dirty="0"/>
              <a:t>Why Department of Defense?</a:t>
            </a:r>
            <a:endParaRPr lang="en-US" sz="4000" dirty="0"/>
          </a:p>
        </p:txBody>
      </p:sp>
      <p:sp>
        <p:nvSpPr>
          <p:cNvPr id="43" name="Rectangle 37">
            <a:extLst>
              <a:ext uri="{FF2B5EF4-FFF2-40B4-BE49-F238E27FC236}">
                <a16:creationId xmlns:a16="http://schemas.microsoft.com/office/drawing/2014/main" id="{55D4142C-5077-457F-A6AD-3FECFDB3968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0" name="Rectangle 39">
            <a:extLst>
              <a:ext uri="{FF2B5EF4-FFF2-40B4-BE49-F238E27FC236}">
                <a16:creationId xmlns:a16="http://schemas.microsoft.com/office/drawing/2014/main" id="{7A5F0580-5EE9-419F-96EE-B6529EF6E7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CEF486BF-A1BC-4BE9-9632-45709C3841A0}"/>
              </a:ext>
            </a:extLst>
          </p:cNvPr>
          <p:cNvSpPr>
            <a:spLocks noGrp="1"/>
          </p:cNvSpPr>
          <p:nvPr>
            <p:ph sz="half" idx="1"/>
          </p:nvPr>
        </p:nvSpPr>
        <p:spPr>
          <a:xfrm>
            <a:off x="371094" y="2718054"/>
            <a:ext cx="6575396" cy="3591306"/>
          </a:xfrm>
        </p:spPr>
        <p:txBody>
          <a:bodyPr vert="horz" lIns="91440" tIns="45720" rIns="91440" bIns="45720" rtlCol="0" anchor="t">
            <a:normAutofit/>
          </a:bodyPr>
          <a:lstStyle/>
          <a:p>
            <a:pPr marL="285750"/>
            <a:r>
              <a:rPr lang="en-US" sz="1600" dirty="0"/>
              <a:t>NIH and NSF submission and success rates are hard to overcome</a:t>
            </a:r>
          </a:p>
          <a:p>
            <a:pPr marL="285750"/>
            <a:r>
              <a:rPr lang="en-US" sz="1600" dirty="0"/>
              <a:t>Defense R&amp;D funds are more secure—programs and priorities may change, but the funding pool rarely does</a:t>
            </a:r>
          </a:p>
          <a:p>
            <a:pPr marL="285750"/>
            <a:r>
              <a:rPr lang="en-US" sz="1600" dirty="0"/>
              <a:t>DoD has a greater stomach for high-risk research</a:t>
            </a:r>
          </a:p>
          <a:p>
            <a:pPr marL="285750"/>
            <a:r>
              <a:rPr lang="en-US" sz="1600" dirty="0"/>
              <a:t>DoD Program Officers manage their portfolios; less reliance on peer review process</a:t>
            </a:r>
          </a:p>
          <a:p>
            <a:endParaRPr lang="en-US" sz="1600" dirty="0"/>
          </a:p>
          <a:p>
            <a:pPr marL="0" indent="0">
              <a:buNone/>
            </a:pPr>
            <a:r>
              <a:rPr lang="en-US" sz="1600" dirty="0"/>
              <a:t>Here’s your opportunity to:</a:t>
            </a:r>
          </a:p>
          <a:p>
            <a:pPr marL="285750"/>
            <a:r>
              <a:rPr lang="en-US" sz="1600" dirty="0"/>
              <a:t>Reinvigorate your research program and diversify your portfolio</a:t>
            </a:r>
          </a:p>
          <a:p>
            <a:pPr marL="285750"/>
            <a:r>
              <a:rPr lang="en-US" sz="1600" dirty="0"/>
              <a:t>Collaborate to invigorate—build new research partnerships across Cornell to explore new ways your research can have impact</a:t>
            </a:r>
          </a:p>
          <a:p>
            <a:endParaRPr lang="en-US" sz="900" dirty="0"/>
          </a:p>
        </p:txBody>
      </p:sp>
      <p:grpSp>
        <p:nvGrpSpPr>
          <p:cNvPr id="15" name="Group 14">
            <a:extLst>
              <a:ext uri="{FF2B5EF4-FFF2-40B4-BE49-F238E27FC236}">
                <a16:creationId xmlns:a16="http://schemas.microsoft.com/office/drawing/2014/main" id="{AAD9D368-5A58-4B55-97DB-C0D94AA965F3}"/>
              </a:ext>
            </a:extLst>
          </p:cNvPr>
          <p:cNvGrpSpPr>
            <a:grpSpLocks noChangeAspect="1"/>
          </p:cNvGrpSpPr>
          <p:nvPr/>
        </p:nvGrpSpPr>
        <p:grpSpPr>
          <a:xfrm>
            <a:off x="219176" y="6309360"/>
            <a:ext cx="1792784" cy="365760"/>
            <a:chOff x="153258" y="80385"/>
            <a:chExt cx="3922607" cy="800282"/>
          </a:xfrm>
        </p:grpSpPr>
        <p:pic>
          <p:nvPicPr>
            <p:cNvPr id="17" name="Picture 16" descr="A picture containing rug, drawing&#10;&#10;Description automatically generated">
              <a:extLst>
                <a:ext uri="{FF2B5EF4-FFF2-40B4-BE49-F238E27FC236}">
                  <a16:creationId xmlns:a16="http://schemas.microsoft.com/office/drawing/2014/main" id="{CDD5042B-FE09-49EB-83E2-5A175A51EC0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3258" y="80385"/>
              <a:ext cx="787579" cy="800282"/>
            </a:xfrm>
            <a:prstGeom prst="rect">
              <a:avLst/>
            </a:prstGeom>
          </p:spPr>
        </p:pic>
        <p:pic>
          <p:nvPicPr>
            <p:cNvPr id="20" name="Picture 19" descr="A picture containing drawing&#10;&#10;Description automatically generated">
              <a:extLst>
                <a:ext uri="{FF2B5EF4-FFF2-40B4-BE49-F238E27FC236}">
                  <a16:creationId xmlns:a16="http://schemas.microsoft.com/office/drawing/2014/main" id="{8582D250-6CD8-4FF5-B354-7D4D5C6B6909}"/>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094095" y="261412"/>
              <a:ext cx="2981770" cy="619255"/>
            </a:xfrm>
            <a:prstGeom prst="rect">
              <a:avLst/>
            </a:prstGeom>
          </p:spPr>
        </p:pic>
      </p:grpSp>
    </p:spTree>
    <p:extLst>
      <p:ext uri="{BB962C8B-B14F-4D97-AF65-F5344CB8AC3E}">
        <p14:creationId xmlns:p14="http://schemas.microsoft.com/office/powerpoint/2010/main" val="25403855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19">
            <a:extLst>
              <a:ext uri="{FF2B5EF4-FFF2-40B4-BE49-F238E27FC236}">
                <a16:creationId xmlns:a16="http://schemas.microsoft.com/office/drawing/2014/main" id="{DAF1966E-FD40-4A4A-B61B-C4DF7FA05F0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4" name="Rectangle 21">
            <a:extLst>
              <a:ext uri="{FF2B5EF4-FFF2-40B4-BE49-F238E27FC236}">
                <a16:creationId xmlns:a16="http://schemas.microsoft.com/office/drawing/2014/main" id="{047BFA19-D45E-416B-A404-7AF2F3F270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5" name="Rectangle 23">
            <a:extLst>
              <a:ext uri="{FF2B5EF4-FFF2-40B4-BE49-F238E27FC236}">
                <a16:creationId xmlns:a16="http://schemas.microsoft.com/office/drawing/2014/main" id="{8E0105E7-23DB-4CF2-8258-FF47C7620F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676B60C-412A-4CCB-B062-62F195739A10}"/>
              </a:ext>
            </a:extLst>
          </p:cNvPr>
          <p:cNvSpPr>
            <a:spLocks noGrp="1"/>
          </p:cNvSpPr>
          <p:nvPr>
            <p:ph type="title"/>
          </p:nvPr>
        </p:nvSpPr>
        <p:spPr>
          <a:xfrm>
            <a:off x="1115568" y="548640"/>
            <a:ext cx="10168128" cy="1179576"/>
          </a:xfrm>
        </p:spPr>
        <p:txBody>
          <a:bodyPr vert="horz" lIns="91440" tIns="45720" rIns="91440" bIns="45720" rtlCol="0" anchor="ctr">
            <a:noAutofit/>
          </a:bodyPr>
          <a:lstStyle/>
          <a:p>
            <a:r>
              <a:rPr lang="en-US" sz="4000" b="1" dirty="0"/>
              <a:t>DoD Congressionally Directed Medical Research Programs (CDMRP)</a:t>
            </a:r>
            <a:endParaRPr lang="en-US" sz="4000" b="1" kern="1200" dirty="0">
              <a:solidFill>
                <a:schemeClr val="tx1"/>
              </a:solidFill>
              <a:latin typeface="+mj-lt"/>
              <a:ea typeface="+mj-ea"/>
              <a:cs typeface="+mj-cs"/>
            </a:endParaRPr>
          </a:p>
        </p:txBody>
      </p:sp>
      <p:sp>
        <p:nvSpPr>
          <p:cNvPr id="36" name="Rectangle 25">
            <a:extLst>
              <a:ext uri="{FF2B5EF4-FFF2-40B4-BE49-F238E27FC236}">
                <a16:creationId xmlns:a16="http://schemas.microsoft.com/office/drawing/2014/main" id="{074B4F7D-14B2-478B-8BF5-01E4E0C5D2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Text Placeholder 3">
            <a:extLst>
              <a:ext uri="{FF2B5EF4-FFF2-40B4-BE49-F238E27FC236}">
                <a16:creationId xmlns:a16="http://schemas.microsoft.com/office/drawing/2014/main" id="{1C2D88D2-19EA-432C-A8BE-24E8ACA86E27}"/>
              </a:ext>
            </a:extLst>
          </p:cNvPr>
          <p:cNvSpPr>
            <a:spLocks noGrp="1"/>
          </p:cNvSpPr>
          <p:nvPr>
            <p:ph type="body" sz="half" idx="2"/>
          </p:nvPr>
        </p:nvSpPr>
        <p:spPr>
          <a:xfrm>
            <a:off x="1115568" y="2151203"/>
            <a:ext cx="10168128" cy="3695020"/>
          </a:xfrm>
        </p:spPr>
        <p:txBody>
          <a:bodyPr vert="horz" lIns="91440" tIns="45720" rIns="91440" bIns="45720" rtlCol="0">
            <a:normAutofit fontScale="70000" lnSpcReduction="20000"/>
          </a:bodyPr>
          <a:lstStyle/>
          <a:p>
            <a:pPr marL="285750" indent="-285750">
              <a:buFont typeface="Arial" panose="020B0604020202020204" pitchFamily="34" charset="0"/>
              <a:buChar char="•"/>
            </a:pPr>
            <a:r>
              <a:rPr lang="en-US" sz="3200" dirty="0">
                <a:hlinkClick r:id="rId2"/>
              </a:rPr>
              <a:t>https://cdmrp.army.mil/default</a:t>
            </a:r>
            <a:r>
              <a:rPr lang="en-US" sz="3200" dirty="0"/>
              <a:t> </a:t>
            </a:r>
          </a:p>
          <a:p>
            <a:pPr marL="285750" indent="-285750">
              <a:buFont typeface="Arial" panose="020B0604020202020204" pitchFamily="34" charset="0"/>
              <a:buChar char="•"/>
            </a:pPr>
            <a:r>
              <a:rPr lang="en-US" sz="3200" dirty="0"/>
              <a:t>The CDMRP fills research gaps by funding high-impact, high-risk and high-gain projects funding, including basic, translational, and clinical research that other agencies may not venture to fund. </a:t>
            </a:r>
          </a:p>
          <a:p>
            <a:pPr marL="285750" indent="-285750">
              <a:buFont typeface="Arial" panose="020B0604020202020204" pitchFamily="34" charset="0"/>
              <a:buChar char="•"/>
            </a:pPr>
            <a:r>
              <a:rPr lang="en-US" sz="3200" dirty="0"/>
              <a:t>Individual programs are unique in their focus, but all share the common goal of advancing paradigm shifting research, solutions that will lead to cures or improvements in patient care, or breakthrough technologies and resources for clinical benefit.</a:t>
            </a:r>
          </a:p>
          <a:p>
            <a:pPr marL="285750" indent="-285750">
              <a:buFont typeface="Arial" panose="020B0604020202020204" pitchFamily="34" charset="0"/>
              <a:buChar char="•"/>
            </a:pPr>
            <a:r>
              <a:rPr lang="en-US" sz="3200" dirty="0"/>
              <a:t>Use a two-tier formal review with no standing peer review panels and no "pay line“</a:t>
            </a:r>
          </a:p>
          <a:p>
            <a:pPr marL="285750" indent="-285750">
              <a:buFont typeface="Arial" panose="020B0604020202020204" pitchFamily="34" charset="0"/>
              <a:buChar char="•"/>
            </a:pPr>
            <a:r>
              <a:rPr lang="en-US" sz="3200" dirty="0"/>
              <a:t>Funding Opportunities for CDMRP: </a:t>
            </a:r>
            <a:r>
              <a:rPr lang="en-US" sz="3200" dirty="0">
                <a:hlinkClick r:id="rId3"/>
              </a:rPr>
              <a:t>https://cdmrp.army.mil/funding/reftable</a:t>
            </a:r>
            <a:r>
              <a:rPr lang="en-US" sz="3200" dirty="0"/>
              <a:t> </a:t>
            </a:r>
          </a:p>
          <a:p>
            <a:pPr indent="-228600">
              <a:buFont typeface="Arial" panose="020B0604020202020204" pitchFamily="34" charset="0"/>
              <a:buChar char="•"/>
            </a:pPr>
            <a:endParaRPr lang="en-US" sz="2200" dirty="0"/>
          </a:p>
        </p:txBody>
      </p:sp>
      <p:grpSp>
        <p:nvGrpSpPr>
          <p:cNvPr id="8" name="Group 7">
            <a:extLst>
              <a:ext uri="{FF2B5EF4-FFF2-40B4-BE49-F238E27FC236}">
                <a16:creationId xmlns:a16="http://schemas.microsoft.com/office/drawing/2014/main" id="{6BDFE517-9A4A-48C9-B5A0-4F20128D805B}"/>
              </a:ext>
            </a:extLst>
          </p:cNvPr>
          <p:cNvGrpSpPr>
            <a:grpSpLocks noChangeAspect="1"/>
          </p:cNvGrpSpPr>
          <p:nvPr/>
        </p:nvGrpSpPr>
        <p:grpSpPr>
          <a:xfrm>
            <a:off x="219176" y="6309360"/>
            <a:ext cx="1792784" cy="365760"/>
            <a:chOff x="153258" y="80385"/>
            <a:chExt cx="3922607" cy="800282"/>
          </a:xfrm>
        </p:grpSpPr>
        <p:pic>
          <p:nvPicPr>
            <p:cNvPr id="9" name="Picture 8" descr="A picture containing rug, drawing&#10;&#10;Description automatically generated">
              <a:extLst>
                <a:ext uri="{FF2B5EF4-FFF2-40B4-BE49-F238E27FC236}">
                  <a16:creationId xmlns:a16="http://schemas.microsoft.com/office/drawing/2014/main" id="{526B3C30-F436-4380-A2EF-E504C26A4E4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53258" y="80385"/>
              <a:ext cx="787579" cy="800282"/>
            </a:xfrm>
            <a:prstGeom prst="rect">
              <a:avLst/>
            </a:prstGeom>
          </p:spPr>
        </p:pic>
        <p:pic>
          <p:nvPicPr>
            <p:cNvPr id="10" name="Picture 9" descr="A picture containing drawing&#10;&#10;Description automatically generated">
              <a:extLst>
                <a:ext uri="{FF2B5EF4-FFF2-40B4-BE49-F238E27FC236}">
                  <a16:creationId xmlns:a16="http://schemas.microsoft.com/office/drawing/2014/main" id="{63473432-6663-48E0-956A-9C12D028B986}"/>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1094095" y="261412"/>
              <a:ext cx="2981770" cy="619255"/>
            </a:xfrm>
            <a:prstGeom prst="rect">
              <a:avLst/>
            </a:prstGeom>
          </p:spPr>
        </p:pic>
      </p:grpSp>
      <p:pic>
        <p:nvPicPr>
          <p:cNvPr id="11" name="Picture 10">
            <a:extLst>
              <a:ext uri="{FF2B5EF4-FFF2-40B4-BE49-F238E27FC236}">
                <a16:creationId xmlns:a16="http://schemas.microsoft.com/office/drawing/2014/main" id="{6CB855C7-A08A-4C28-AB89-94A065ECA4FE}"/>
              </a:ext>
            </a:extLst>
          </p:cNvPr>
          <p:cNvPicPr>
            <a:picLocks noChangeAspect="1"/>
          </p:cNvPicPr>
          <p:nvPr/>
        </p:nvPicPr>
        <p:blipFill>
          <a:blip r:embed="rId6"/>
          <a:stretch>
            <a:fillRect/>
          </a:stretch>
        </p:blipFill>
        <p:spPr>
          <a:xfrm>
            <a:off x="7311771" y="5048135"/>
            <a:ext cx="3971925" cy="1152525"/>
          </a:xfrm>
          <a:prstGeom prst="rect">
            <a:avLst/>
          </a:prstGeom>
        </p:spPr>
      </p:pic>
    </p:spTree>
    <p:extLst>
      <p:ext uri="{BB962C8B-B14F-4D97-AF65-F5344CB8AC3E}">
        <p14:creationId xmlns:p14="http://schemas.microsoft.com/office/powerpoint/2010/main" val="14943357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FB33DC6A-1F1C-4A06-834E-CFF88F1C0B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Freeform: Shape 24">
            <a:extLst>
              <a:ext uri="{FF2B5EF4-FFF2-40B4-BE49-F238E27FC236}">
                <a16:creationId xmlns:a16="http://schemas.microsoft.com/office/drawing/2014/main" id="{0FE1D5CF-87B8-4A8A-AD3C-01D06A60769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208641" cy="6858000"/>
          </a:xfrm>
          <a:custGeom>
            <a:avLst/>
            <a:gdLst>
              <a:gd name="connsiteX0" fmla="*/ 0 w 6208641"/>
              <a:gd name="connsiteY0" fmla="*/ 0 h 6858000"/>
              <a:gd name="connsiteX1" fmla="*/ 5464181 w 6208641"/>
              <a:gd name="connsiteY1" fmla="*/ 0 h 6858000"/>
              <a:gd name="connsiteX2" fmla="*/ 5538086 w 6208641"/>
              <a:gd name="connsiteY2" fmla="*/ 159684 h 6858000"/>
              <a:gd name="connsiteX3" fmla="*/ 6208641 w 6208641"/>
              <a:gd name="connsiteY3" fmla="*/ 3706589 h 6858000"/>
              <a:gd name="connsiteX4" fmla="*/ 5734754 w 6208641"/>
              <a:gd name="connsiteY4" fmla="*/ 6730443 h 6858000"/>
              <a:gd name="connsiteX5" fmla="*/ 5689361 w 6208641"/>
              <a:gd name="connsiteY5" fmla="*/ 6858000 h 6858000"/>
              <a:gd name="connsiteX6" fmla="*/ 0 w 620864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08641" h="6858000">
                <a:moveTo>
                  <a:pt x="0" y="0"/>
                </a:moveTo>
                <a:lnTo>
                  <a:pt x="5464181" y="0"/>
                </a:lnTo>
                <a:lnTo>
                  <a:pt x="5538086" y="159684"/>
                </a:lnTo>
                <a:cubicBezTo>
                  <a:pt x="5961440" y="1172168"/>
                  <a:pt x="6208641" y="2392735"/>
                  <a:pt x="6208641" y="3706589"/>
                </a:cubicBezTo>
                <a:cubicBezTo>
                  <a:pt x="6208641" y="4801467"/>
                  <a:pt x="6036974" y="5831563"/>
                  <a:pt x="5734754" y="6730443"/>
                </a:cubicBezTo>
                <a:lnTo>
                  <a:pt x="5689361"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Freeform: Shape 26">
            <a:extLst>
              <a:ext uri="{FF2B5EF4-FFF2-40B4-BE49-F238E27FC236}">
                <a16:creationId xmlns:a16="http://schemas.microsoft.com/office/drawing/2014/main" id="{60926200-45C2-41E9-839F-31CD5FE4CD5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203325" cy="6858000"/>
          </a:xfrm>
          <a:custGeom>
            <a:avLst/>
            <a:gdLst>
              <a:gd name="connsiteX0" fmla="*/ 0 w 6203325"/>
              <a:gd name="connsiteY0" fmla="*/ 0 h 6858000"/>
              <a:gd name="connsiteX1" fmla="*/ 5458865 w 6203325"/>
              <a:gd name="connsiteY1" fmla="*/ 0 h 6858000"/>
              <a:gd name="connsiteX2" fmla="*/ 5532770 w 6203325"/>
              <a:gd name="connsiteY2" fmla="*/ 159684 h 6858000"/>
              <a:gd name="connsiteX3" fmla="*/ 6203325 w 6203325"/>
              <a:gd name="connsiteY3" fmla="*/ 3706589 h 6858000"/>
              <a:gd name="connsiteX4" fmla="*/ 5729438 w 6203325"/>
              <a:gd name="connsiteY4" fmla="*/ 6730443 h 6858000"/>
              <a:gd name="connsiteX5" fmla="*/ 5684045 w 6203325"/>
              <a:gd name="connsiteY5" fmla="*/ 6858000 h 6858000"/>
              <a:gd name="connsiteX6" fmla="*/ 0 w 620332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03325" h="6858000">
                <a:moveTo>
                  <a:pt x="0" y="0"/>
                </a:moveTo>
                <a:lnTo>
                  <a:pt x="5458865" y="0"/>
                </a:lnTo>
                <a:lnTo>
                  <a:pt x="5532770" y="159684"/>
                </a:lnTo>
                <a:cubicBezTo>
                  <a:pt x="5956124" y="1172168"/>
                  <a:pt x="6203325" y="2392735"/>
                  <a:pt x="6203325" y="3706589"/>
                </a:cubicBezTo>
                <a:cubicBezTo>
                  <a:pt x="6203325" y="4801467"/>
                  <a:pt x="6031658" y="5831563"/>
                  <a:pt x="5729438" y="6730443"/>
                </a:cubicBezTo>
                <a:lnTo>
                  <a:pt x="5684045"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D7ED488-DECD-484E-A837-E76D9DD15838}"/>
              </a:ext>
            </a:extLst>
          </p:cNvPr>
          <p:cNvSpPr>
            <a:spLocks noGrp="1"/>
          </p:cNvSpPr>
          <p:nvPr>
            <p:ph type="title"/>
          </p:nvPr>
        </p:nvSpPr>
        <p:spPr>
          <a:xfrm>
            <a:off x="489098" y="1106034"/>
            <a:ext cx="5019074" cy="3204134"/>
          </a:xfrm>
        </p:spPr>
        <p:txBody>
          <a:bodyPr vert="horz" lIns="91440" tIns="45720" rIns="91440" bIns="45720" rtlCol="0" anchor="b">
            <a:normAutofit/>
          </a:bodyPr>
          <a:lstStyle/>
          <a:p>
            <a:r>
              <a:rPr lang="en-US" sz="4000" b="1" dirty="0"/>
              <a:t>DoD Funding: </a:t>
            </a:r>
            <a:br>
              <a:rPr lang="en-US" sz="4000" b="1" dirty="0"/>
            </a:br>
            <a:r>
              <a:rPr lang="en-US" sz="4000" b="1" dirty="0"/>
              <a:t>Navy &amp; Air Force</a:t>
            </a:r>
          </a:p>
        </p:txBody>
      </p:sp>
      <p:sp>
        <p:nvSpPr>
          <p:cNvPr id="29" name="Rectangle 28">
            <a:extLst>
              <a:ext uri="{FF2B5EF4-FFF2-40B4-BE49-F238E27FC236}">
                <a16:creationId xmlns:a16="http://schemas.microsoft.com/office/drawing/2014/main" id="{AF2F604E-43BE-4DC3-B983-E071523364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67989"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7" name="Picture 6" descr="A close up of a sign&#10;&#10;Description automatically generated">
            <a:extLst>
              <a:ext uri="{FF2B5EF4-FFF2-40B4-BE49-F238E27FC236}">
                <a16:creationId xmlns:a16="http://schemas.microsoft.com/office/drawing/2014/main" id="{1FFC630E-7076-4C97-8CAF-E29AE4CF51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94071" y="926024"/>
            <a:ext cx="4708831" cy="2142518"/>
          </a:xfrm>
          <a:prstGeom prst="rect">
            <a:avLst/>
          </a:prstGeom>
        </p:spPr>
      </p:pic>
      <p:sp>
        <p:nvSpPr>
          <p:cNvPr id="31" name="Rectangle 30">
            <a:extLst>
              <a:ext uri="{FF2B5EF4-FFF2-40B4-BE49-F238E27FC236}">
                <a16:creationId xmlns:a16="http://schemas.microsoft.com/office/drawing/2014/main" id="{08C9B587-E65E-4B52-B37C-ABEBB6E879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098" y="4546920"/>
            <a:ext cx="5019074"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descr="A picture containing drawing&#10;&#10;Description automatically generated">
            <a:extLst>
              <a:ext uri="{FF2B5EF4-FFF2-40B4-BE49-F238E27FC236}">
                <a16:creationId xmlns:a16="http://schemas.microsoft.com/office/drawing/2014/main" id="{4303965F-C071-49FC-9068-3B1A926F82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94071" y="3980142"/>
            <a:ext cx="4708833" cy="1883533"/>
          </a:xfrm>
          <a:prstGeom prst="rect">
            <a:avLst/>
          </a:prstGeom>
        </p:spPr>
      </p:pic>
      <p:grpSp>
        <p:nvGrpSpPr>
          <p:cNvPr id="11" name="Group 10">
            <a:extLst>
              <a:ext uri="{FF2B5EF4-FFF2-40B4-BE49-F238E27FC236}">
                <a16:creationId xmlns:a16="http://schemas.microsoft.com/office/drawing/2014/main" id="{CCB6D967-ABF8-45AD-9B68-04BCA3DC1FE0}"/>
              </a:ext>
            </a:extLst>
          </p:cNvPr>
          <p:cNvGrpSpPr>
            <a:grpSpLocks noChangeAspect="1"/>
          </p:cNvGrpSpPr>
          <p:nvPr/>
        </p:nvGrpSpPr>
        <p:grpSpPr>
          <a:xfrm>
            <a:off x="219176" y="6309360"/>
            <a:ext cx="1792784" cy="365760"/>
            <a:chOff x="153258" y="80385"/>
            <a:chExt cx="3922607" cy="800282"/>
          </a:xfrm>
        </p:grpSpPr>
        <p:pic>
          <p:nvPicPr>
            <p:cNvPr id="12" name="Picture 11" descr="A picture containing rug, drawing&#10;&#10;Description automatically generated">
              <a:extLst>
                <a:ext uri="{FF2B5EF4-FFF2-40B4-BE49-F238E27FC236}">
                  <a16:creationId xmlns:a16="http://schemas.microsoft.com/office/drawing/2014/main" id="{A98A3C84-8565-48E9-BAEC-58E55476359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53258" y="80385"/>
              <a:ext cx="787579" cy="800282"/>
            </a:xfrm>
            <a:prstGeom prst="rect">
              <a:avLst/>
            </a:prstGeom>
          </p:spPr>
        </p:pic>
        <p:pic>
          <p:nvPicPr>
            <p:cNvPr id="13" name="Picture 12" descr="A picture containing drawing&#10;&#10;Description automatically generated">
              <a:extLst>
                <a:ext uri="{FF2B5EF4-FFF2-40B4-BE49-F238E27FC236}">
                  <a16:creationId xmlns:a16="http://schemas.microsoft.com/office/drawing/2014/main" id="{7C45D73E-D3FC-4AF1-925C-35391829781A}"/>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1094095" y="261412"/>
              <a:ext cx="2981770" cy="619255"/>
            </a:xfrm>
            <a:prstGeom prst="rect">
              <a:avLst/>
            </a:prstGeom>
          </p:spPr>
        </p:pic>
      </p:grpSp>
    </p:spTree>
    <p:extLst>
      <p:ext uri="{BB962C8B-B14F-4D97-AF65-F5344CB8AC3E}">
        <p14:creationId xmlns:p14="http://schemas.microsoft.com/office/powerpoint/2010/main" val="2392150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2"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3"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30557A1-AE2C-4D48-A5C5-046960064547}"/>
              </a:ext>
            </a:extLst>
          </p:cNvPr>
          <p:cNvSpPr>
            <a:spLocks noGrp="1"/>
          </p:cNvSpPr>
          <p:nvPr>
            <p:ph type="title"/>
          </p:nvPr>
        </p:nvSpPr>
        <p:spPr>
          <a:xfrm>
            <a:off x="1115568" y="548640"/>
            <a:ext cx="10168128" cy="1179576"/>
          </a:xfrm>
        </p:spPr>
        <p:txBody>
          <a:bodyPr>
            <a:normAutofit/>
          </a:bodyPr>
          <a:lstStyle/>
          <a:p>
            <a:r>
              <a:rPr lang="en-US" sz="4000" b="1" dirty="0"/>
              <a:t>Office of Naval Research (ONR)</a:t>
            </a:r>
          </a:p>
        </p:txBody>
      </p:sp>
      <p:sp>
        <p:nvSpPr>
          <p:cNvPr id="2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FEB7ADA0-BC9D-4614-80B1-BB02644B84AC}"/>
              </a:ext>
            </a:extLst>
          </p:cNvPr>
          <p:cNvSpPr>
            <a:spLocks noGrp="1"/>
          </p:cNvSpPr>
          <p:nvPr>
            <p:ph idx="1"/>
          </p:nvPr>
        </p:nvSpPr>
        <p:spPr>
          <a:xfrm>
            <a:off x="1115568" y="2481943"/>
            <a:ext cx="10168128" cy="3695020"/>
          </a:xfrm>
        </p:spPr>
        <p:txBody>
          <a:bodyPr>
            <a:normAutofit/>
          </a:bodyPr>
          <a:lstStyle/>
          <a:p>
            <a:r>
              <a:rPr lang="en-US" sz="2200" dirty="0"/>
              <a:t>Coordinates, executes, and promotes the science and technology programs of the United States Navy and Marine Corps.</a:t>
            </a:r>
          </a:p>
          <a:p>
            <a:r>
              <a:rPr lang="en-US" sz="2200" dirty="0"/>
              <a:t>Uses all major proposal types to solicit proposals: FOAs, BAAs, RFIs, RFPs, and RFQs.</a:t>
            </a:r>
          </a:p>
          <a:p>
            <a:pPr lvl="1"/>
            <a:r>
              <a:rPr lang="en-US" sz="2200" dirty="0"/>
              <a:t>Uses special forms and templates; follow instructions</a:t>
            </a:r>
          </a:p>
          <a:p>
            <a:pPr lvl="1"/>
            <a:r>
              <a:rPr lang="en-US" sz="2200" dirty="0"/>
              <a:t>Often uses white papers to select and invite for full proposals</a:t>
            </a:r>
          </a:p>
          <a:p>
            <a:r>
              <a:rPr lang="en-US" sz="2200" dirty="0"/>
              <a:t>Posts solicitations on their website and elsewhere: </a:t>
            </a:r>
            <a:r>
              <a:rPr lang="en-US" sz="2200" dirty="0">
                <a:hlinkClick r:id="rId2"/>
              </a:rPr>
              <a:t>https://www.onr.navy.mil/en/work-with-us/funding-opportunities</a:t>
            </a:r>
            <a:r>
              <a:rPr lang="en-US" sz="2200" dirty="0"/>
              <a:t> </a:t>
            </a:r>
          </a:p>
          <a:p>
            <a:r>
              <a:rPr lang="en-US" sz="2200" dirty="0"/>
              <a:t>Also accepts unsolicited proposals (info at the linked site above)</a:t>
            </a:r>
          </a:p>
          <a:p>
            <a:endParaRPr lang="en-US" sz="2200" dirty="0"/>
          </a:p>
        </p:txBody>
      </p:sp>
    </p:spTree>
    <p:extLst>
      <p:ext uri="{BB962C8B-B14F-4D97-AF65-F5344CB8AC3E}">
        <p14:creationId xmlns:p14="http://schemas.microsoft.com/office/powerpoint/2010/main" val="18829485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8FC9BE17-9A7B-462D-AE50-3D87773873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indoor, table, game, small&#10;&#10;Description automatically generated">
            <a:extLst>
              <a:ext uri="{FF2B5EF4-FFF2-40B4-BE49-F238E27FC236}">
                <a16:creationId xmlns:a16="http://schemas.microsoft.com/office/drawing/2014/main" id="{F27C357D-D024-43C0-AE90-9E7E8256270F}"/>
              </a:ext>
            </a:extLst>
          </p:cNvPr>
          <p:cNvPicPr>
            <a:picLocks noChangeAspect="1"/>
          </p:cNvPicPr>
          <p:nvPr/>
        </p:nvPicPr>
        <p:blipFill rotWithShape="1">
          <a:blip r:embed="rId2">
            <a:extLst>
              <a:ext uri="{28A0092B-C50C-407E-A947-70E740481C1C}">
                <a14:useLocalDpi xmlns:a14="http://schemas.microsoft.com/office/drawing/2010/main" val="0"/>
              </a:ext>
            </a:extLst>
          </a:blip>
          <a:srcRect l="2669" r="44264" b="2927"/>
          <a:stretch/>
        </p:blipFill>
        <p:spPr>
          <a:xfrm>
            <a:off x="3523488" y="10"/>
            <a:ext cx="8668512" cy="6857990"/>
          </a:xfrm>
          <a:prstGeom prst="rect">
            <a:avLst/>
          </a:prstGeom>
        </p:spPr>
      </p:pic>
      <p:sp>
        <p:nvSpPr>
          <p:cNvPr id="47" name="Rectangle 46">
            <a:extLst>
              <a:ext uri="{FF2B5EF4-FFF2-40B4-BE49-F238E27FC236}">
                <a16:creationId xmlns:a16="http://schemas.microsoft.com/office/drawing/2014/main" id="{3EBE8569-6AEC-4B8C-8D53-2DE337CDBA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43CF2C2-8F18-4319-8EE5-1560EC480158}"/>
              </a:ext>
            </a:extLst>
          </p:cNvPr>
          <p:cNvSpPr>
            <a:spLocks noGrp="1"/>
          </p:cNvSpPr>
          <p:nvPr>
            <p:ph type="title"/>
          </p:nvPr>
        </p:nvSpPr>
        <p:spPr>
          <a:xfrm>
            <a:off x="371094" y="1392782"/>
            <a:ext cx="4045814" cy="869643"/>
          </a:xfrm>
        </p:spPr>
        <p:txBody>
          <a:bodyPr anchor="b">
            <a:noAutofit/>
          </a:bodyPr>
          <a:lstStyle/>
          <a:p>
            <a:r>
              <a:rPr lang="en-US" sz="4000" b="1" dirty="0"/>
              <a:t>ONR Research Areas</a:t>
            </a:r>
          </a:p>
        </p:txBody>
      </p:sp>
      <p:sp>
        <p:nvSpPr>
          <p:cNvPr id="49" name="Rectangle 48">
            <a:extLst>
              <a:ext uri="{FF2B5EF4-FFF2-40B4-BE49-F238E27FC236}">
                <a16:creationId xmlns:a16="http://schemas.microsoft.com/office/drawing/2014/main" id="{55D4142C-5077-457F-A6AD-3FECFDB3968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1" name="Rectangle 50">
            <a:extLst>
              <a:ext uri="{FF2B5EF4-FFF2-40B4-BE49-F238E27FC236}">
                <a16:creationId xmlns:a16="http://schemas.microsoft.com/office/drawing/2014/main" id="{7A5F0580-5EE9-419F-96EE-B6529EF6E7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FDB69B4A-3EC6-4455-ACEE-981D2B6CC406}"/>
              </a:ext>
            </a:extLst>
          </p:cNvPr>
          <p:cNvSpPr>
            <a:spLocks noGrp="1"/>
          </p:cNvSpPr>
          <p:nvPr>
            <p:ph idx="1"/>
          </p:nvPr>
        </p:nvSpPr>
        <p:spPr>
          <a:xfrm>
            <a:off x="371094" y="2636842"/>
            <a:ext cx="6005955" cy="3957066"/>
          </a:xfrm>
        </p:spPr>
        <p:txBody>
          <a:bodyPr anchor="t">
            <a:normAutofit/>
          </a:bodyPr>
          <a:lstStyle/>
          <a:p>
            <a:r>
              <a:rPr lang="fr-FR" sz="1600" dirty="0"/>
              <a:t>Naval Research and Development Framework: </a:t>
            </a:r>
            <a:br>
              <a:rPr lang="fr-FR" sz="1600" dirty="0"/>
            </a:br>
            <a:r>
              <a:rPr lang="fr-FR" sz="1600" dirty="0" err="1"/>
              <a:t>Align</a:t>
            </a:r>
            <a:r>
              <a:rPr lang="fr-FR" sz="1600" dirty="0"/>
              <a:t>, </a:t>
            </a:r>
            <a:r>
              <a:rPr lang="fr-FR" sz="1600" dirty="0" err="1"/>
              <a:t>Allocate</a:t>
            </a:r>
            <a:r>
              <a:rPr lang="fr-FR" sz="1600" dirty="0"/>
              <a:t> and </a:t>
            </a:r>
            <a:r>
              <a:rPr lang="fr-FR" sz="1600" dirty="0" err="1"/>
              <a:t>Accelerate</a:t>
            </a:r>
            <a:endParaRPr lang="fr-FR" sz="1600" dirty="0"/>
          </a:p>
          <a:p>
            <a:pPr lvl="1"/>
            <a:r>
              <a:rPr lang="en-US" sz="1600" dirty="0"/>
              <a:t>The future force attributes necessary for the Navy and Marine Corps After Next are reflected in the following priorities:</a:t>
            </a:r>
          </a:p>
          <a:p>
            <a:pPr lvl="2"/>
            <a:r>
              <a:rPr lang="en-US" sz="1600" dirty="0"/>
              <a:t>Augmented Warfighter</a:t>
            </a:r>
          </a:p>
          <a:p>
            <a:pPr lvl="2"/>
            <a:r>
              <a:rPr lang="en-US" sz="1600" dirty="0"/>
              <a:t>Integrated and Distributed Forces</a:t>
            </a:r>
          </a:p>
          <a:p>
            <a:pPr lvl="2"/>
            <a:r>
              <a:rPr lang="en-US" sz="1600" dirty="0"/>
              <a:t>Operational Endurance</a:t>
            </a:r>
          </a:p>
          <a:p>
            <a:pPr lvl="2"/>
            <a:r>
              <a:rPr lang="en-US" sz="1600" dirty="0"/>
              <a:t>Sensing and Sense-Making</a:t>
            </a:r>
          </a:p>
          <a:p>
            <a:pPr lvl="2"/>
            <a:r>
              <a:rPr lang="en-US" sz="1600" dirty="0"/>
              <a:t>Scalable Lethality</a:t>
            </a:r>
          </a:p>
          <a:p>
            <a:r>
              <a:rPr lang="fr-FR" sz="1600" dirty="0"/>
              <a:t>Research and Technology Areas: </a:t>
            </a:r>
            <a:br>
              <a:rPr lang="fr-FR" sz="1600" dirty="0"/>
            </a:br>
            <a:r>
              <a:rPr lang="fr-FR" sz="1600" dirty="0">
                <a:hlinkClick r:id="rId3"/>
              </a:rPr>
              <a:t>https://www.onr.navy.mil/our-research/technology-areas</a:t>
            </a:r>
            <a:endParaRPr lang="fr-FR" sz="1600" dirty="0"/>
          </a:p>
          <a:p>
            <a:r>
              <a:rPr lang="fr-FR" sz="1600" dirty="0"/>
              <a:t>Program Managers by Research Area: </a:t>
            </a:r>
            <a:br>
              <a:rPr lang="fr-FR" sz="1600" dirty="0"/>
            </a:br>
            <a:r>
              <a:rPr lang="fr-FR" sz="1600" dirty="0">
                <a:hlinkClick r:id="rId4"/>
              </a:rPr>
              <a:t>https://www.onr.navy.mil/our-research/our-program-managers</a:t>
            </a:r>
            <a:endParaRPr lang="fr-FR" sz="1600" dirty="0"/>
          </a:p>
          <a:p>
            <a:endParaRPr lang="en-US" sz="1100" dirty="0"/>
          </a:p>
        </p:txBody>
      </p:sp>
      <p:grpSp>
        <p:nvGrpSpPr>
          <p:cNvPr id="9" name="Group 8">
            <a:extLst>
              <a:ext uri="{FF2B5EF4-FFF2-40B4-BE49-F238E27FC236}">
                <a16:creationId xmlns:a16="http://schemas.microsoft.com/office/drawing/2014/main" id="{591B67E7-823C-4B88-AE85-7B44AA6183C0}"/>
              </a:ext>
            </a:extLst>
          </p:cNvPr>
          <p:cNvGrpSpPr>
            <a:grpSpLocks noChangeAspect="1"/>
          </p:cNvGrpSpPr>
          <p:nvPr/>
        </p:nvGrpSpPr>
        <p:grpSpPr>
          <a:xfrm>
            <a:off x="219176" y="6309360"/>
            <a:ext cx="1792784" cy="365760"/>
            <a:chOff x="153258" y="80385"/>
            <a:chExt cx="3922607" cy="800282"/>
          </a:xfrm>
        </p:grpSpPr>
        <p:pic>
          <p:nvPicPr>
            <p:cNvPr id="10" name="Picture 9" descr="A picture containing rug, drawing&#10;&#10;Description automatically generated">
              <a:extLst>
                <a:ext uri="{FF2B5EF4-FFF2-40B4-BE49-F238E27FC236}">
                  <a16:creationId xmlns:a16="http://schemas.microsoft.com/office/drawing/2014/main" id="{CD756A81-3134-4C4D-93FB-438DAEBF388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53258" y="80385"/>
              <a:ext cx="787579" cy="800282"/>
            </a:xfrm>
            <a:prstGeom prst="rect">
              <a:avLst/>
            </a:prstGeom>
          </p:spPr>
        </p:pic>
        <p:pic>
          <p:nvPicPr>
            <p:cNvPr id="11" name="Picture 10" descr="A picture containing drawing&#10;&#10;Description automatically generated">
              <a:extLst>
                <a:ext uri="{FF2B5EF4-FFF2-40B4-BE49-F238E27FC236}">
                  <a16:creationId xmlns:a16="http://schemas.microsoft.com/office/drawing/2014/main" id="{48A389E1-D85C-4875-8F19-D3584C202A90}"/>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1094095" y="261412"/>
              <a:ext cx="2981770" cy="619255"/>
            </a:xfrm>
            <a:prstGeom prst="rect">
              <a:avLst/>
            </a:prstGeom>
          </p:spPr>
        </p:pic>
      </p:grpSp>
    </p:spTree>
    <p:extLst>
      <p:ext uri="{BB962C8B-B14F-4D97-AF65-F5344CB8AC3E}">
        <p14:creationId xmlns:p14="http://schemas.microsoft.com/office/powerpoint/2010/main" val="27822124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DAF1966E-FD40-4A4A-B61B-C4DF7FA05F0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1" name="Rectangle 20">
            <a:extLst>
              <a:ext uri="{FF2B5EF4-FFF2-40B4-BE49-F238E27FC236}">
                <a16:creationId xmlns:a16="http://schemas.microsoft.com/office/drawing/2014/main" id="{047BFA19-D45E-416B-A404-7AF2F3F270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3" name="Rectangle 22">
            <a:extLst>
              <a:ext uri="{FF2B5EF4-FFF2-40B4-BE49-F238E27FC236}">
                <a16:creationId xmlns:a16="http://schemas.microsoft.com/office/drawing/2014/main" id="{8E0105E7-23DB-4CF2-8258-FF47C7620F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45CF127-1688-4A0A-A6E0-F4AA7F76F988}"/>
              </a:ext>
            </a:extLst>
          </p:cNvPr>
          <p:cNvSpPr>
            <a:spLocks noGrp="1"/>
          </p:cNvSpPr>
          <p:nvPr>
            <p:ph type="title"/>
          </p:nvPr>
        </p:nvSpPr>
        <p:spPr>
          <a:xfrm>
            <a:off x="1115568" y="548640"/>
            <a:ext cx="10168128" cy="1179576"/>
          </a:xfrm>
        </p:spPr>
        <p:txBody>
          <a:bodyPr>
            <a:normAutofit/>
          </a:bodyPr>
          <a:lstStyle/>
          <a:p>
            <a:r>
              <a:rPr lang="en-US" sz="4000" b="1" dirty="0"/>
              <a:t>ONR Young Investigator Program (YIP)</a:t>
            </a:r>
          </a:p>
        </p:txBody>
      </p:sp>
      <p:sp>
        <p:nvSpPr>
          <p:cNvPr id="25" name="Rectangle 24">
            <a:extLst>
              <a:ext uri="{FF2B5EF4-FFF2-40B4-BE49-F238E27FC236}">
                <a16:creationId xmlns:a16="http://schemas.microsoft.com/office/drawing/2014/main" id="{074B4F7D-14B2-478B-8BF5-01E4E0C5D2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2925FF17-ABE7-48CE-BADA-D177376FF662}"/>
              </a:ext>
            </a:extLst>
          </p:cNvPr>
          <p:cNvSpPr>
            <a:spLocks noGrp="1"/>
          </p:cNvSpPr>
          <p:nvPr>
            <p:ph idx="1"/>
          </p:nvPr>
        </p:nvSpPr>
        <p:spPr>
          <a:xfrm>
            <a:off x="1115568" y="2481943"/>
            <a:ext cx="10168128" cy="3695020"/>
          </a:xfrm>
        </p:spPr>
        <p:txBody>
          <a:bodyPr>
            <a:normAutofit/>
          </a:bodyPr>
          <a:lstStyle/>
          <a:p>
            <a:r>
              <a:rPr lang="en-US" sz="2200" dirty="0"/>
              <a:t>Supports academic scientists and engineers who are in their first or second full-time tenure-track or tenure-track-equivalent academic appointment </a:t>
            </a:r>
          </a:p>
          <a:p>
            <a:r>
              <a:rPr lang="en-US" sz="2200" dirty="0"/>
              <a:t>PI must be a U.S. citizen, national or permanent resident (on the date proposals are due)</a:t>
            </a:r>
          </a:p>
          <a:p>
            <a:r>
              <a:rPr lang="en-US" sz="2200" dirty="0"/>
              <a:t>Proposed research must be in one of the S&amp;T areas</a:t>
            </a:r>
          </a:p>
          <a:p>
            <a:r>
              <a:rPr lang="en-US" sz="2200" dirty="0"/>
              <a:t>Proposals may request up to $170,000/year for three years.</a:t>
            </a:r>
          </a:p>
          <a:p>
            <a:endParaRPr lang="en-US" sz="2200" dirty="0"/>
          </a:p>
        </p:txBody>
      </p:sp>
      <p:grpSp>
        <p:nvGrpSpPr>
          <p:cNvPr id="8" name="Group 7">
            <a:extLst>
              <a:ext uri="{FF2B5EF4-FFF2-40B4-BE49-F238E27FC236}">
                <a16:creationId xmlns:a16="http://schemas.microsoft.com/office/drawing/2014/main" id="{EE726EB1-3345-43D2-AC37-353DBB05CD0B}"/>
              </a:ext>
            </a:extLst>
          </p:cNvPr>
          <p:cNvGrpSpPr>
            <a:grpSpLocks noChangeAspect="1"/>
          </p:cNvGrpSpPr>
          <p:nvPr/>
        </p:nvGrpSpPr>
        <p:grpSpPr>
          <a:xfrm>
            <a:off x="219176" y="6309360"/>
            <a:ext cx="1792784" cy="365760"/>
            <a:chOff x="153258" y="80385"/>
            <a:chExt cx="3922607" cy="800282"/>
          </a:xfrm>
        </p:grpSpPr>
        <p:pic>
          <p:nvPicPr>
            <p:cNvPr id="9" name="Picture 8" descr="A picture containing rug, drawing&#10;&#10;Description automatically generated">
              <a:extLst>
                <a:ext uri="{FF2B5EF4-FFF2-40B4-BE49-F238E27FC236}">
                  <a16:creationId xmlns:a16="http://schemas.microsoft.com/office/drawing/2014/main" id="{9FFAA984-5AC5-4EF1-8205-0544BD1A646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3258" y="80385"/>
              <a:ext cx="787579" cy="800282"/>
            </a:xfrm>
            <a:prstGeom prst="rect">
              <a:avLst/>
            </a:prstGeom>
          </p:spPr>
        </p:pic>
        <p:pic>
          <p:nvPicPr>
            <p:cNvPr id="10" name="Picture 9" descr="A picture containing drawing&#10;&#10;Description automatically generated">
              <a:extLst>
                <a:ext uri="{FF2B5EF4-FFF2-40B4-BE49-F238E27FC236}">
                  <a16:creationId xmlns:a16="http://schemas.microsoft.com/office/drawing/2014/main" id="{EE5EA7F1-66C4-4E8C-8672-2214DCFD8FC0}"/>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94095" y="261412"/>
              <a:ext cx="2981770" cy="619255"/>
            </a:xfrm>
            <a:prstGeom prst="rect">
              <a:avLst/>
            </a:prstGeom>
          </p:spPr>
        </p:pic>
      </p:grpSp>
    </p:spTree>
    <p:extLst>
      <p:ext uri="{BB962C8B-B14F-4D97-AF65-F5344CB8AC3E}">
        <p14:creationId xmlns:p14="http://schemas.microsoft.com/office/powerpoint/2010/main" val="17602516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0" name="Rectangle 18">
            <a:extLst>
              <a:ext uri="{FF2B5EF4-FFF2-40B4-BE49-F238E27FC236}">
                <a16:creationId xmlns:a16="http://schemas.microsoft.com/office/drawing/2014/main" id="{D2854001-B4AF-4E18-9D2E-33E37F97A82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0096A9-A6BD-46A1-B8EA-6046222FBABC}"/>
              </a:ext>
            </a:extLst>
          </p:cNvPr>
          <p:cNvSpPr>
            <a:spLocks noGrp="1"/>
          </p:cNvSpPr>
          <p:nvPr>
            <p:ph type="title"/>
          </p:nvPr>
        </p:nvSpPr>
        <p:spPr>
          <a:xfrm>
            <a:off x="612648" y="1078992"/>
            <a:ext cx="6268770" cy="1536192"/>
          </a:xfrm>
        </p:spPr>
        <p:txBody>
          <a:bodyPr anchor="b">
            <a:normAutofit/>
          </a:bodyPr>
          <a:lstStyle/>
          <a:p>
            <a:r>
              <a:rPr lang="en-US" sz="4000" b="1" dirty="0"/>
              <a:t>Air Force Research Lab</a:t>
            </a:r>
          </a:p>
        </p:txBody>
      </p:sp>
      <p:sp>
        <p:nvSpPr>
          <p:cNvPr id="71" name="Rectangle 20">
            <a:extLst>
              <a:ext uri="{FF2B5EF4-FFF2-40B4-BE49-F238E27FC236}">
                <a16:creationId xmlns:a16="http://schemas.microsoft.com/office/drawing/2014/main" id="{8AEA628B-C8FF-4D0B-B111-F101F580B15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3202" y="36338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2" name="Rectangle 22">
            <a:extLst>
              <a:ext uri="{FF2B5EF4-FFF2-40B4-BE49-F238E27FC236}">
                <a16:creationId xmlns:a16="http://schemas.microsoft.com/office/drawing/2014/main" id="{42663BD0-064C-40FC-A331-F49FCA9536A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506" y="2935541"/>
            <a:ext cx="62179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A101B403-9F18-49B8-8B63-19326D0C06F3}"/>
              </a:ext>
            </a:extLst>
          </p:cNvPr>
          <p:cNvSpPr>
            <a:spLocks noGrp="1"/>
          </p:cNvSpPr>
          <p:nvPr>
            <p:ph idx="1"/>
          </p:nvPr>
        </p:nvSpPr>
        <p:spPr>
          <a:xfrm>
            <a:off x="639270" y="3355848"/>
            <a:ext cx="6244957" cy="2825496"/>
          </a:xfrm>
        </p:spPr>
        <p:txBody>
          <a:bodyPr>
            <a:normAutofit/>
          </a:bodyPr>
          <a:lstStyle/>
          <a:p>
            <a:r>
              <a:rPr lang="en-US" sz="2200" dirty="0"/>
              <a:t>AFRL Higher Education Partners:</a:t>
            </a:r>
            <a:br>
              <a:rPr lang="en-US" sz="2200" dirty="0"/>
            </a:br>
            <a:r>
              <a:rPr lang="en-US" sz="2200" dirty="0">
                <a:hlinkClick r:id="rId2"/>
              </a:rPr>
              <a:t>https://afresearchlab.com/partner-with-us/higher-education/</a:t>
            </a:r>
            <a:r>
              <a:rPr lang="en-US" sz="2200" dirty="0"/>
              <a:t> </a:t>
            </a:r>
          </a:p>
          <a:p>
            <a:r>
              <a:rPr lang="en-US" sz="2200" dirty="0"/>
              <a:t>Technology Directorates: </a:t>
            </a:r>
            <a:r>
              <a:rPr lang="en-US" sz="2200" dirty="0">
                <a:hlinkClick r:id="rId3"/>
              </a:rPr>
              <a:t>https://afresearchlab.com/about/</a:t>
            </a:r>
            <a:endParaRPr lang="en-US" sz="2200" dirty="0"/>
          </a:p>
          <a:p>
            <a:r>
              <a:rPr lang="en-US" sz="2200" dirty="0"/>
              <a:t>Higher Education Inquiries </a:t>
            </a:r>
            <a:r>
              <a:rPr lang="en-US" sz="2200" b="1" dirty="0">
                <a:hlinkClick r:id="rId4"/>
              </a:rPr>
              <a:t>collaborate@us.af.mil </a:t>
            </a:r>
            <a:endParaRPr lang="en-US" sz="2200" dirty="0"/>
          </a:p>
          <a:p>
            <a:endParaRPr lang="en-US" sz="2200" dirty="0"/>
          </a:p>
        </p:txBody>
      </p:sp>
      <p:pic>
        <p:nvPicPr>
          <p:cNvPr id="5" name="Picture 4" descr="A picture containing monitor, car, computer, bus&#10;&#10;Description automatically generated">
            <a:extLst>
              <a:ext uri="{FF2B5EF4-FFF2-40B4-BE49-F238E27FC236}">
                <a16:creationId xmlns:a16="http://schemas.microsoft.com/office/drawing/2014/main" id="{A3B4B04D-612A-4B45-A637-1A2014593C08}"/>
              </a:ext>
            </a:extLst>
          </p:cNvPr>
          <p:cNvPicPr>
            <a:picLocks noChangeAspect="1"/>
          </p:cNvPicPr>
          <p:nvPr/>
        </p:nvPicPr>
        <p:blipFill rotWithShape="1">
          <a:blip r:embed="rId5">
            <a:extLst>
              <a:ext uri="{28A0092B-C50C-407E-A947-70E740481C1C}">
                <a14:useLocalDpi xmlns:a14="http://schemas.microsoft.com/office/drawing/2010/main" val="0"/>
              </a:ext>
            </a:extLst>
          </a:blip>
          <a:srcRect l="10850" r="16529" b="3"/>
          <a:stretch/>
        </p:blipFill>
        <p:spPr>
          <a:xfrm>
            <a:off x="7684007" y="603504"/>
            <a:ext cx="4050792" cy="5577840"/>
          </a:xfrm>
          <a:prstGeom prst="rect">
            <a:avLst/>
          </a:prstGeom>
        </p:spPr>
      </p:pic>
      <p:grpSp>
        <p:nvGrpSpPr>
          <p:cNvPr id="9" name="Group 8">
            <a:extLst>
              <a:ext uri="{FF2B5EF4-FFF2-40B4-BE49-F238E27FC236}">
                <a16:creationId xmlns:a16="http://schemas.microsoft.com/office/drawing/2014/main" id="{6FDF5195-EEDC-4761-8A33-630A83EC21B4}"/>
              </a:ext>
            </a:extLst>
          </p:cNvPr>
          <p:cNvGrpSpPr>
            <a:grpSpLocks noChangeAspect="1"/>
          </p:cNvGrpSpPr>
          <p:nvPr/>
        </p:nvGrpSpPr>
        <p:grpSpPr>
          <a:xfrm>
            <a:off x="219176" y="6309360"/>
            <a:ext cx="1792784" cy="365760"/>
            <a:chOff x="153258" y="80385"/>
            <a:chExt cx="3922607" cy="800282"/>
          </a:xfrm>
        </p:grpSpPr>
        <p:pic>
          <p:nvPicPr>
            <p:cNvPr id="11" name="Picture 10" descr="A picture containing rug, drawing&#10;&#10;Description automatically generated">
              <a:extLst>
                <a:ext uri="{FF2B5EF4-FFF2-40B4-BE49-F238E27FC236}">
                  <a16:creationId xmlns:a16="http://schemas.microsoft.com/office/drawing/2014/main" id="{89F1983B-6014-44BF-9C9E-91261F2DC3D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53258" y="80385"/>
              <a:ext cx="787579" cy="800282"/>
            </a:xfrm>
            <a:prstGeom prst="rect">
              <a:avLst/>
            </a:prstGeom>
          </p:spPr>
        </p:pic>
        <p:pic>
          <p:nvPicPr>
            <p:cNvPr id="13" name="Picture 12" descr="A picture containing drawing&#10;&#10;Description automatically generated">
              <a:extLst>
                <a:ext uri="{FF2B5EF4-FFF2-40B4-BE49-F238E27FC236}">
                  <a16:creationId xmlns:a16="http://schemas.microsoft.com/office/drawing/2014/main" id="{0A4C4A52-4B66-43A3-8C04-033C3071C5F9}"/>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1094095" y="261412"/>
              <a:ext cx="2981770" cy="619255"/>
            </a:xfrm>
            <a:prstGeom prst="rect">
              <a:avLst/>
            </a:prstGeom>
          </p:spPr>
        </p:pic>
      </p:grpSp>
    </p:spTree>
    <p:extLst>
      <p:ext uri="{BB962C8B-B14F-4D97-AF65-F5344CB8AC3E}">
        <p14:creationId xmlns:p14="http://schemas.microsoft.com/office/powerpoint/2010/main" val="20926765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E91DC736-0EF8-4F87-9146-EBF1D2EE4D3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97CD68E-23E3-4007-8847-CD0944C4F7B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06EC2AA-D971-44CB-8876-6DEABEEF9C98}"/>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000" b="1" dirty="0"/>
              <a:t>Air Force Office of Sponsored Research (AFOSR)</a:t>
            </a:r>
          </a:p>
        </p:txBody>
      </p:sp>
      <p:sp>
        <p:nvSpPr>
          <p:cNvPr id="24" name="Rectangle 23">
            <a:extLst>
              <a:ext uri="{FF2B5EF4-FFF2-40B4-BE49-F238E27FC236}">
                <a16:creationId xmlns:a16="http://schemas.microsoft.com/office/drawing/2014/main" id="{AF2F604E-43BE-4DC3-B983-E071523364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6" name="Rectangle 25">
            <a:extLst>
              <a:ext uri="{FF2B5EF4-FFF2-40B4-BE49-F238E27FC236}">
                <a16:creationId xmlns:a16="http://schemas.microsoft.com/office/drawing/2014/main" id="{08C9B587-E65E-4B52-B37C-ABEBB6E879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A1F28CAC-0191-41BC-8A6D-3F5F1E50AF1D}"/>
              </a:ext>
            </a:extLst>
          </p:cNvPr>
          <p:cNvGrpSpPr>
            <a:grpSpLocks noChangeAspect="1"/>
          </p:cNvGrpSpPr>
          <p:nvPr/>
        </p:nvGrpSpPr>
        <p:grpSpPr>
          <a:xfrm>
            <a:off x="219176" y="6309360"/>
            <a:ext cx="1792784" cy="365760"/>
            <a:chOff x="153258" y="80385"/>
            <a:chExt cx="3922607" cy="800282"/>
          </a:xfrm>
        </p:grpSpPr>
        <p:pic>
          <p:nvPicPr>
            <p:cNvPr id="13" name="Picture 12" descr="A picture containing rug, drawing&#10;&#10;Description automatically generated">
              <a:extLst>
                <a:ext uri="{FF2B5EF4-FFF2-40B4-BE49-F238E27FC236}">
                  <a16:creationId xmlns:a16="http://schemas.microsoft.com/office/drawing/2014/main" id="{1B97BDEF-B12C-4BD3-9BA6-4947627D24D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3258" y="80385"/>
              <a:ext cx="787579" cy="800282"/>
            </a:xfrm>
            <a:prstGeom prst="rect">
              <a:avLst/>
            </a:prstGeom>
          </p:spPr>
        </p:pic>
        <p:pic>
          <p:nvPicPr>
            <p:cNvPr id="15" name="Picture 14" descr="A picture containing drawing&#10;&#10;Description automatically generated">
              <a:extLst>
                <a:ext uri="{FF2B5EF4-FFF2-40B4-BE49-F238E27FC236}">
                  <a16:creationId xmlns:a16="http://schemas.microsoft.com/office/drawing/2014/main" id="{5C910043-C623-43E4-9B0C-71BB59D0489C}"/>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94095" y="261412"/>
              <a:ext cx="2981770" cy="619255"/>
            </a:xfrm>
            <a:prstGeom prst="rect">
              <a:avLst/>
            </a:prstGeom>
          </p:spPr>
        </p:pic>
      </p:grpSp>
      <p:graphicFrame>
        <p:nvGraphicFramePr>
          <p:cNvPr id="9" name="Content Placeholder 2">
            <a:extLst>
              <a:ext uri="{FF2B5EF4-FFF2-40B4-BE49-F238E27FC236}">
                <a16:creationId xmlns:a16="http://schemas.microsoft.com/office/drawing/2014/main" id="{ABC31419-8CC1-4328-B08B-0FE3C11628D4}"/>
              </a:ext>
            </a:extLst>
          </p:cNvPr>
          <p:cNvGraphicFramePr>
            <a:graphicFrameLocks noGrp="1"/>
          </p:cNvGraphicFramePr>
          <p:nvPr>
            <p:ph idx="1"/>
            <p:extLst>
              <p:ext uri="{D42A27DB-BD31-4B8C-83A1-F6EECF244321}">
                <p14:modId xmlns:p14="http://schemas.microsoft.com/office/powerpoint/2010/main" val="468880799"/>
              </p:ext>
            </p:extLst>
          </p:nvPr>
        </p:nvGraphicFramePr>
        <p:xfrm>
          <a:off x="4565308" y="1531180"/>
          <a:ext cx="6957027" cy="53268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34" name="Group 33">
            <a:extLst>
              <a:ext uri="{FF2B5EF4-FFF2-40B4-BE49-F238E27FC236}">
                <a16:creationId xmlns:a16="http://schemas.microsoft.com/office/drawing/2014/main" id="{AD309521-7014-4922-8645-0107BF30C823}"/>
              </a:ext>
            </a:extLst>
          </p:cNvPr>
          <p:cNvGrpSpPr/>
          <p:nvPr/>
        </p:nvGrpSpPr>
        <p:grpSpPr>
          <a:xfrm>
            <a:off x="1206652" y="965535"/>
            <a:ext cx="9756601" cy="4963843"/>
            <a:chOff x="0" y="184888"/>
            <a:chExt cx="9756601" cy="4963843"/>
          </a:xfrm>
        </p:grpSpPr>
        <p:sp>
          <p:nvSpPr>
            <p:cNvPr id="47" name="Rectangle 46">
              <a:extLst>
                <a:ext uri="{FF2B5EF4-FFF2-40B4-BE49-F238E27FC236}">
                  <a16:creationId xmlns:a16="http://schemas.microsoft.com/office/drawing/2014/main" id="{2815369F-3A8D-4223-A914-C86A7EB6C035}"/>
                </a:ext>
              </a:extLst>
            </p:cNvPr>
            <p:cNvSpPr/>
            <p:nvPr/>
          </p:nvSpPr>
          <p:spPr>
            <a:xfrm>
              <a:off x="0" y="4235760"/>
              <a:ext cx="2152004" cy="91297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53" name="TextBox 52">
              <a:extLst>
                <a:ext uri="{FF2B5EF4-FFF2-40B4-BE49-F238E27FC236}">
                  <a16:creationId xmlns:a16="http://schemas.microsoft.com/office/drawing/2014/main" id="{E981F3E1-8E4E-43D2-AA26-BD553398484E}"/>
                </a:ext>
              </a:extLst>
            </p:cNvPr>
            <p:cNvSpPr txBox="1"/>
            <p:nvPr/>
          </p:nvSpPr>
          <p:spPr>
            <a:xfrm>
              <a:off x="3572623" y="184888"/>
              <a:ext cx="6183978" cy="91297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ctr" defTabSz="1066800">
                <a:lnSpc>
                  <a:spcPct val="100000"/>
                </a:lnSpc>
                <a:spcBef>
                  <a:spcPct val="0"/>
                </a:spcBef>
                <a:spcAft>
                  <a:spcPct val="35000"/>
                </a:spcAft>
                <a:buNone/>
              </a:pPr>
              <a:r>
                <a:rPr lang="en-US" sz="2400" kern="1200" dirty="0"/>
                <a:t>Four scientific research areas</a:t>
              </a:r>
            </a:p>
          </p:txBody>
        </p:sp>
      </p:grpSp>
      <p:sp>
        <p:nvSpPr>
          <p:cNvPr id="3" name="TextBox 2">
            <a:extLst>
              <a:ext uri="{FF2B5EF4-FFF2-40B4-BE49-F238E27FC236}">
                <a16:creationId xmlns:a16="http://schemas.microsoft.com/office/drawing/2014/main" id="{0CE3AA19-7583-4A4C-B222-A5B63668BA7A}"/>
              </a:ext>
            </a:extLst>
          </p:cNvPr>
          <p:cNvSpPr txBox="1"/>
          <p:nvPr/>
        </p:nvSpPr>
        <p:spPr>
          <a:xfrm>
            <a:off x="5998138" y="6068930"/>
            <a:ext cx="5245410" cy="646331"/>
          </a:xfrm>
          <a:prstGeom prst="rect">
            <a:avLst/>
          </a:prstGeom>
          <a:noFill/>
        </p:spPr>
        <p:txBody>
          <a:bodyPr wrap="none" rtlCol="0">
            <a:spAutoFit/>
          </a:bodyPr>
          <a:lstStyle/>
          <a:p>
            <a:pPr algn="ctr"/>
            <a:r>
              <a:rPr lang="en-US" dirty="0"/>
              <a:t>AFOSR Website: </a:t>
            </a:r>
            <a:r>
              <a:rPr lang="en-US" dirty="0">
                <a:hlinkClick r:id="rId9"/>
              </a:rPr>
              <a:t>https://www.wpafb.af.mil/afrl/afosr/</a:t>
            </a:r>
            <a:r>
              <a:rPr lang="en-US" dirty="0"/>
              <a:t> </a:t>
            </a:r>
          </a:p>
          <a:p>
            <a:endParaRPr lang="en-US" dirty="0"/>
          </a:p>
        </p:txBody>
      </p:sp>
    </p:spTree>
    <p:extLst>
      <p:ext uri="{BB962C8B-B14F-4D97-AF65-F5344CB8AC3E}">
        <p14:creationId xmlns:p14="http://schemas.microsoft.com/office/powerpoint/2010/main" val="21936190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DAF1966E-FD40-4A4A-B61B-C4DF7FA05F0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1" name="Rectangle 20">
            <a:extLst>
              <a:ext uri="{FF2B5EF4-FFF2-40B4-BE49-F238E27FC236}">
                <a16:creationId xmlns:a16="http://schemas.microsoft.com/office/drawing/2014/main" id="{047BFA19-D45E-416B-A404-7AF2F3F270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3" name="Rectangle 22">
            <a:extLst>
              <a:ext uri="{FF2B5EF4-FFF2-40B4-BE49-F238E27FC236}">
                <a16:creationId xmlns:a16="http://schemas.microsoft.com/office/drawing/2014/main" id="{8E0105E7-23DB-4CF2-8258-FF47C7620F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45CF127-1688-4A0A-A6E0-F4AA7F76F988}"/>
              </a:ext>
            </a:extLst>
          </p:cNvPr>
          <p:cNvSpPr>
            <a:spLocks noGrp="1"/>
          </p:cNvSpPr>
          <p:nvPr>
            <p:ph type="title"/>
          </p:nvPr>
        </p:nvSpPr>
        <p:spPr>
          <a:xfrm>
            <a:off x="1115568" y="548640"/>
            <a:ext cx="10168128" cy="1179576"/>
          </a:xfrm>
        </p:spPr>
        <p:txBody>
          <a:bodyPr>
            <a:normAutofit/>
          </a:bodyPr>
          <a:lstStyle/>
          <a:p>
            <a:r>
              <a:rPr lang="en-US" sz="4000" b="1" dirty="0"/>
              <a:t>AFOSR Young Investigator Research Program (YIP)</a:t>
            </a:r>
          </a:p>
        </p:txBody>
      </p:sp>
      <p:sp>
        <p:nvSpPr>
          <p:cNvPr id="25" name="Rectangle 24">
            <a:extLst>
              <a:ext uri="{FF2B5EF4-FFF2-40B4-BE49-F238E27FC236}">
                <a16:creationId xmlns:a16="http://schemas.microsoft.com/office/drawing/2014/main" id="{074B4F7D-14B2-478B-8BF5-01E4E0C5D2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2925FF17-ABE7-48CE-BADA-D177376FF662}"/>
              </a:ext>
            </a:extLst>
          </p:cNvPr>
          <p:cNvSpPr>
            <a:spLocks noGrp="1"/>
          </p:cNvSpPr>
          <p:nvPr>
            <p:ph idx="1"/>
          </p:nvPr>
        </p:nvSpPr>
        <p:spPr>
          <a:xfrm>
            <a:off x="1115568" y="2481943"/>
            <a:ext cx="10168128" cy="3695020"/>
          </a:xfrm>
        </p:spPr>
        <p:txBody>
          <a:bodyPr>
            <a:normAutofit/>
          </a:bodyPr>
          <a:lstStyle/>
          <a:p>
            <a:r>
              <a:rPr lang="en-US" sz="2400" dirty="0"/>
              <a:t>Ph.D. awarded within 5 years</a:t>
            </a:r>
          </a:p>
          <a:p>
            <a:r>
              <a:rPr lang="en-US" sz="2400" dirty="0"/>
              <a:t>PI must be U.S. citizen, national, or perm resident</a:t>
            </a:r>
          </a:p>
          <a:p>
            <a:r>
              <a:rPr lang="en-US" sz="2400" dirty="0"/>
              <a:t>Funding: $120K level for three years. Exceptional proposals will be considered individually for higher funding levels and longer duration.</a:t>
            </a:r>
          </a:p>
          <a:p>
            <a:r>
              <a:rPr lang="en-US" sz="2400" dirty="0"/>
              <a:t>Contact Program Officer to discuss potential application Deadline usually in mid-September.</a:t>
            </a:r>
          </a:p>
          <a:p>
            <a:r>
              <a:rPr lang="en-US" sz="2400" dirty="0"/>
              <a:t>Email: </a:t>
            </a:r>
            <a:r>
              <a:rPr lang="en-US" sz="2400" dirty="0">
                <a:hlinkClick r:id="rId2"/>
              </a:rPr>
              <a:t>afosryip@us.af.mil</a:t>
            </a:r>
            <a:r>
              <a:rPr lang="en-US" sz="2400" dirty="0"/>
              <a:t>  for more information</a:t>
            </a:r>
          </a:p>
          <a:p>
            <a:endParaRPr lang="en-US" sz="2200" dirty="0"/>
          </a:p>
        </p:txBody>
      </p:sp>
      <p:grpSp>
        <p:nvGrpSpPr>
          <p:cNvPr id="8" name="Group 7">
            <a:extLst>
              <a:ext uri="{FF2B5EF4-FFF2-40B4-BE49-F238E27FC236}">
                <a16:creationId xmlns:a16="http://schemas.microsoft.com/office/drawing/2014/main" id="{EE726EB1-3345-43D2-AC37-353DBB05CD0B}"/>
              </a:ext>
            </a:extLst>
          </p:cNvPr>
          <p:cNvGrpSpPr>
            <a:grpSpLocks noChangeAspect="1"/>
          </p:cNvGrpSpPr>
          <p:nvPr/>
        </p:nvGrpSpPr>
        <p:grpSpPr>
          <a:xfrm>
            <a:off x="219176" y="6309360"/>
            <a:ext cx="1792784" cy="365760"/>
            <a:chOff x="153258" y="80385"/>
            <a:chExt cx="3922607" cy="800282"/>
          </a:xfrm>
        </p:grpSpPr>
        <p:pic>
          <p:nvPicPr>
            <p:cNvPr id="9" name="Picture 8" descr="A picture containing rug, drawing&#10;&#10;Description automatically generated">
              <a:extLst>
                <a:ext uri="{FF2B5EF4-FFF2-40B4-BE49-F238E27FC236}">
                  <a16:creationId xmlns:a16="http://schemas.microsoft.com/office/drawing/2014/main" id="{9FFAA984-5AC5-4EF1-8205-0544BD1A646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3258" y="80385"/>
              <a:ext cx="787579" cy="800282"/>
            </a:xfrm>
            <a:prstGeom prst="rect">
              <a:avLst/>
            </a:prstGeom>
          </p:spPr>
        </p:pic>
        <p:pic>
          <p:nvPicPr>
            <p:cNvPr id="10" name="Picture 9" descr="A picture containing drawing&#10;&#10;Description automatically generated">
              <a:extLst>
                <a:ext uri="{FF2B5EF4-FFF2-40B4-BE49-F238E27FC236}">
                  <a16:creationId xmlns:a16="http://schemas.microsoft.com/office/drawing/2014/main" id="{EE5EA7F1-66C4-4E8C-8672-2214DCFD8FC0}"/>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094095" y="261412"/>
              <a:ext cx="2981770" cy="619255"/>
            </a:xfrm>
            <a:prstGeom prst="rect">
              <a:avLst/>
            </a:prstGeom>
          </p:spPr>
        </p:pic>
      </p:grpSp>
    </p:spTree>
    <p:extLst>
      <p:ext uri="{BB962C8B-B14F-4D97-AF65-F5344CB8AC3E}">
        <p14:creationId xmlns:p14="http://schemas.microsoft.com/office/powerpoint/2010/main" val="41418410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7" name="Rectangle 56">
            <a:extLst>
              <a:ext uri="{FF2B5EF4-FFF2-40B4-BE49-F238E27FC236}">
                <a16:creationId xmlns:a16="http://schemas.microsoft.com/office/drawing/2014/main" id="{DAF1966E-FD40-4A4A-B61B-C4DF7FA05F0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9" name="Rectangle 58">
            <a:extLst>
              <a:ext uri="{FF2B5EF4-FFF2-40B4-BE49-F238E27FC236}">
                <a16:creationId xmlns:a16="http://schemas.microsoft.com/office/drawing/2014/main" id="{047BFA19-D45E-416B-A404-7AF2F3F270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61" name="Rectangle 60">
            <a:extLst>
              <a:ext uri="{FF2B5EF4-FFF2-40B4-BE49-F238E27FC236}">
                <a16:creationId xmlns:a16="http://schemas.microsoft.com/office/drawing/2014/main" id="{8E0105E7-23DB-4CF2-8258-FF47C7620F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E381DBC-5E2D-42E8-87CD-8C3409A4C238}"/>
              </a:ext>
            </a:extLst>
          </p:cNvPr>
          <p:cNvSpPr>
            <a:spLocks noGrp="1"/>
          </p:cNvSpPr>
          <p:nvPr>
            <p:ph type="title"/>
          </p:nvPr>
        </p:nvSpPr>
        <p:spPr>
          <a:xfrm>
            <a:off x="1115568" y="548640"/>
            <a:ext cx="10168128" cy="1179576"/>
          </a:xfrm>
        </p:spPr>
        <p:txBody>
          <a:bodyPr>
            <a:normAutofit/>
          </a:bodyPr>
          <a:lstStyle/>
          <a:p>
            <a:r>
              <a:rPr lang="en-US" sz="4000" b="1" dirty="0"/>
              <a:t>ONR/AFOSR University Research Initiatives</a:t>
            </a:r>
          </a:p>
        </p:txBody>
      </p:sp>
      <p:sp>
        <p:nvSpPr>
          <p:cNvPr id="63" name="Rectangle 62">
            <a:extLst>
              <a:ext uri="{FF2B5EF4-FFF2-40B4-BE49-F238E27FC236}">
                <a16:creationId xmlns:a16="http://schemas.microsoft.com/office/drawing/2014/main" id="{074B4F7D-14B2-478B-8BF5-01E4E0C5D2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78D705D2-F833-49FA-B35A-EC9B1B8C52D2}"/>
              </a:ext>
            </a:extLst>
          </p:cNvPr>
          <p:cNvSpPr>
            <a:spLocks noGrp="1"/>
          </p:cNvSpPr>
          <p:nvPr>
            <p:ph idx="1"/>
          </p:nvPr>
        </p:nvSpPr>
        <p:spPr>
          <a:xfrm>
            <a:off x="1115568" y="2481943"/>
            <a:ext cx="10168128" cy="3695020"/>
          </a:xfrm>
        </p:spPr>
        <p:txBody>
          <a:bodyPr>
            <a:normAutofit/>
          </a:bodyPr>
          <a:lstStyle/>
          <a:p>
            <a:r>
              <a:rPr lang="en-US" sz="2000" dirty="0"/>
              <a:t>Seeks to improve the quality of defense research conducted by universities and supports the education of engineers and scientists in disciplines critical to national defense needs. </a:t>
            </a:r>
          </a:p>
          <a:p>
            <a:pPr lvl="1"/>
            <a:r>
              <a:rPr lang="en-US" sz="2000" b="1" dirty="0"/>
              <a:t>Defense University Research Instrumentation Program (DURIP)</a:t>
            </a:r>
          </a:p>
          <a:p>
            <a:pPr lvl="2"/>
            <a:r>
              <a:rPr lang="en-US" dirty="0"/>
              <a:t>Supports university research infrastructure essential to high-quality Navy/AF relevant research. </a:t>
            </a:r>
          </a:p>
          <a:p>
            <a:pPr lvl="1"/>
            <a:r>
              <a:rPr lang="en-US" sz="2000" b="1" dirty="0"/>
              <a:t>Multidisciplinary Research Program of the University Research Initiatives (MURI)</a:t>
            </a:r>
          </a:p>
          <a:p>
            <a:pPr lvl="2"/>
            <a:r>
              <a:rPr lang="en-US" dirty="0"/>
              <a:t>involve teams of researchers investigating high priority topics and opportunities that intersect more than one traditional technical discipline. </a:t>
            </a:r>
          </a:p>
          <a:p>
            <a:pPr lvl="1"/>
            <a:r>
              <a:rPr lang="en-US" sz="2000" b="1" dirty="0"/>
              <a:t>Presidential Early Career Award for Scientists and Engineers (PECASE) Program</a:t>
            </a:r>
          </a:p>
          <a:p>
            <a:pPr lvl="2"/>
            <a:r>
              <a:rPr lang="en-US" dirty="0"/>
              <a:t>Eligibility: U.S. citizen, national or permanent resident</a:t>
            </a:r>
          </a:p>
          <a:p>
            <a:endParaRPr lang="en-US" sz="2000" dirty="0"/>
          </a:p>
        </p:txBody>
      </p:sp>
      <p:grpSp>
        <p:nvGrpSpPr>
          <p:cNvPr id="35" name="Group 34">
            <a:extLst>
              <a:ext uri="{FF2B5EF4-FFF2-40B4-BE49-F238E27FC236}">
                <a16:creationId xmlns:a16="http://schemas.microsoft.com/office/drawing/2014/main" id="{B9443062-81D7-4A0A-AF16-37A4D8CDE184}"/>
              </a:ext>
            </a:extLst>
          </p:cNvPr>
          <p:cNvGrpSpPr>
            <a:grpSpLocks noChangeAspect="1"/>
          </p:cNvGrpSpPr>
          <p:nvPr/>
        </p:nvGrpSpPr>
        <p:grpSpPr>
          <a:xfrm>
            <a:off x="219176" y="6309360"/>
            <a:ext cx="1792784" cy="365760"/>
            <a:chOff x="153258" y="80385"/>
            <a:chExt cx="3922607" cy="800282"/>
          </a:xfrm>
        </p:grpSpPr>
        <p:pic>
          <p:nvPicPr>
            <p:cNvPr id="40" name="Picture 39" descr="A picture containing rug, drawing&#10;&#10;Description automatically generated">
              <a:extLst>
                <a:ext uri="{FF2B5EF4-FFF2-40B4-BE49-F238E27FC236}">
                  <a16:creationId xmlns:a16="http://schemas.microsoft.com/office/drawing/2014/main" id="{81151CDB-1BF3-4C79-A287-C6BBBFBB850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3258" y="80385"/>
              <a:ext cx="787579" cy="800282"/>
            </a:xfrm>
            <a:prstGeom prst="rect">
              <a:avLst/>
            </a:prstGeom>
          </p:spPr>
        </p:pic>
        <p:pic>
          <p:nvPicPr>
            <p:cNvPr id="41" name="Picture 40" descr="A picture containing drawing&#10;&#10;Description automatically generated">
              <a:extLst>
                <a:ext uri="{FF2B5EF4-FFF2-40B4-BE49-F238E27FC236}">
                  <a16:creationId xmlns:a16="http://schemas.microsoft.com/office/drawing/2014/main" id="{34BF71E4-95EE-4388-9A52-CAB976995414}"/>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94095" y="261412"/>
              <a:ext cx="2981770" cy="619255"/>
            </a:xfrm>
            <a:prstGeom prst="rect">
              <a:avLst/>
            </a:prstGeom>
          </p:spPr>
        </p:pic>
      </p:grpSp>
    </p:spTree>
    <p:extLst>
      <p:ext uri="{BB962C8B-B14F-4D97-AF65-F5344CB8AC3E}">
        <p14:creationId xmlns:p14="http://schemas.microsoft.com/office/powerpoint/2010/main" val="20378424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0" name="Rectangle 79">
            <a:extLst>
              <a:ext uri="{FF2B5EF4-FFF2-40B4-BE49-F238E27FC236}">
                <a16:creationId xmlns:a16="http://schemas.microsoft.com/office/drawing/2014/main" id="{9A2AA00F-5896-4994-BC0E-75070DE6BF6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C65152F-8B2B-48F2-B59C-C616B791613C}"/>
              </a:ext>
            </a:extLst>
          </p:cNvPr>
          <p:cNvSpPr>
            <a:spLocks noGrp="1"/>
          </p:cNvSpPr>
          <p:nvPr>
            <p:ph type="title"/>
          </p:nvPr>
        </p:nvSpPr>
        <p:spPr>
          <a:xfrm>
            <a:off x="941990" y="1143000"/>
            <a:ext cx="4842063" cy="2898648"/>
          </a:xfrm>
        </p:spPr>
        <p:txBody>
          <a:bodyPr vert="horz" lIns="91440" tIns="45720" rIns="91440" bIns="45720" rtlCol="0" anchor="b">
            <a:normAutofit/>
          </a:bodyPr>
          <a:lstStyle/>
          <a:p>
            <a:r>
              <a:rPr lang="en-US" sz="4000" b="1" kern="1200" dirty="0">
                <a:solidFill>
                  <a:schemeClr val="tx1"/>
                </a:solidFill>
                <a:latin typeface="+mj-lt"/>
                <a:ea typeface="+mj-ea"/>
                <a:cs typeface="+mj-cs"/>
              </a:rPr>
              <a:t>Agency Overview</a:t>
            </a:r>
          </a:p>
        </p:txBody>
      </p:sp>
      <p:sp>
        <p:nvSpPr>
          <p:cNvPr id="3" name="Content Placeholder 2">
            <a:extLst>
              <a:ext uri="{FF2B5EF4-FFF2-40B4-BE49-F238E27FC236}">
                <a16:creationId xmlns:a16="http://schemas.microsoft.com/office/drawing/2014/main" id="{515740C4-5311-44B9-9A50-40074264E3F1}"/>
              </a:ext>
            </a:extLst>
          </p:cNvPr>
          <p:cNvSpPr>
            <a:spLocks noGrp="1"/>
          </p:cNvSpPr>
          <p:nvPr>
            <p:ph idx="1"/>
          </p:nvPr>
        </p:nvSpPr>
        <p:spPr>
          <a:xfrm>
            <a:off x="941990" y="4407408"/>
            <a:ext cx="4842063" cy="1335024"/>
          </a:xfrm>
        </p:spPr>
        <p:txBody>
          <a:bodyPr vert="horz" lIns="91440" tIns="45720" rIns="91440" bIns="45720" rtlCol="0">
            <a:normAutofit/>
          </a:bodyPr>
          <a:lstStyle/>
          <a:p>
            <a:pPr marL="0" indent="0">
              <a:buNone/>
            </a:pPr>
            <a:r>
              <a:rPr lang="en-US" sz="2400" b="1" kern="1200" dirty="0">
                <a:solidFill>
                  <a:schemeClr val="tx1"/>
                </a:solidFill>
                <a:latin typeface="+mn-lt"/>
                <a:ea typeface="+mn-ea"/>
                <a:cs typeface="+mn-cs"/>
              </a:rPr>
              <a:t>IARPA &amp; DARPA</a:t>
            </a:r>
            <a:endParaRPr lang="en-US" sz="2400" kern="1200" dirty="0">
              <a:solidFill>
                <a:schemeClr val="tx1"/>
              </a:solidFill>
              <a:latin typeface="+mn-lt"/>
              <a:ea typeface="+mn-ea"/>
              <a:cs typeface="+mn-cs"/>
            </a:endParaRPr>
          </a:p>
        </p:txBody>
      </p:sp>
      <p:sp>
        <p:nvSpPr>
          <p:cNvPr id="82" name="Rectangle 81">
            <a:extLst>
              <a:ext uri="{FF2B5EF4-FFF2-40B4-BE49-F238E27FC236}">
                <a16:creationId xmlns:a16="http://schemas.microsoft.com/office/drawing/2014/main" id="{525AB062-92FF-4E0B-9B19-2D5D7422A14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273624"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venir Next LT Pro"/>
            </a:endParaRPr>
          </a:p>
        </p:txBody>
      </p:sp>
      <p:sp>
        <p:nvSpPr>
          <p:cNvPr id="84" name="Rectangle 83">
            <a:extLst>
              <a:ext uri="{FF2B5EF4-FFF2-40B4-BE49-F238E27FC236}">
                <a16:creationId xmlns:a16="http://schemas.microsoft.com/office/drawing/2014/main" id="{0D67612D-2CF6-4831-8BE5-EE34DC823F7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4546" y="4177748"/>
            <a:ext cx="4824407"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B15545EE-DFAD-4005-A460-66083A7E6CDA}"/>
              </a:ext>
            </a:extLst>
          </p:cNvPr>
          <p:cNvPicPr>
            <a:picLocks noChangeAspect="1"/>
          </p:cNvPicPr>
          <p:nvPr/>
        </p:nvPicPr>
        <p:blipFill rotWithShape="1">
          <a:blip r:embed="rId2"/>
          <a:srcRect l="1016" r="3948" b="1"/>
          <a:stretch/>
        </p:blipFill>
        <p:spPr>
          <a:xfrm>
            <a:off x="7362434" y="3895311"/>
            <a:ext cx="4610390" cy="2680252"/>
          </a:xfrm>
          <a:prstGeom prst="rect">
            <a:avLst/>
          </a:prstGeom>
        </p:spPr>
      </p:pic>
      <p:grpSp>
        <p:nvGrpSpPr>
          <p:cNvPr id="48" name="Group 47">
            <a:extLst>
              <a:ext uri="{FF2B5EF4-FFF2-40B4-BE49-F238E27FC236}">
                <a16:creationId xmlns:a16="http://schemas.microsoft.com/office/drawing/2014/main" id="{D620AC9E-03AD-489C-97E1-49DF43353668}"/>
              </a:ext>
            </a:extLst>
          </p:cNvPr>
          <p:cNvGrpSpPr>
            <a:grpSpLocks noChangeAspect="1"/>
          </p:cNvGrpSpPr>
          <p:nvPr/>
        </p:nvGrpSpPr>
        <p:grpSpPr>
          <a:xfrm>
            <a:off x="219176" y="6309360"/>
            <a:ext cx="1792784" cy="365760"/>
            <a:chOff x="153258" y="80385"/>
            <a:chExt cx="3922607" cy="800282"/>
          </a:xfrm>
        </p:grpSpPr>
        <p:pic>
          <p:nvPicPr>
            <p:cNvPr id="53" name="Picture 52" descr="A picture containing rug, drawing&#10;&#10;Description automatically generated">
              <a:extLst>
                <a:ext uri="{FF2B5EF4-FFF2-40B4-BE49-F238E27FC236}">
                  <a16:creationId xmlns:a16="http://schemas.microsoft.com/office/drawing/2014/main" id="{23FC7A4F-A614-4ADD-A55C-91CDF1A1684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3258" y="80385"/>
              <a:ext cx="787579" cy="800282"/>
            </a:xfrm>
            <a:prstGeom prst="rect">
              <a:avLst/>
            </a:prstGeom>
          </p:spPr>
        </p:pic>
        <p:pic>
          <p:nvPicPr>
            <p:cNvPr id="58" name="Picture 57" descr="A picture containing drawing&#10;&#10;Description automatically generated">
              <a:extLst>
                <a:ext uri="{FF2B5EF4-FFF2-40B4-BE49-F238E27FC236}">
                  <a16:creationId xmlns:a16="http://schemas.microsoft.com/office/drawing/2014/main" id="{81359617-39E7-449A-828A-677DAEC7EA84}"/>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094095" y="261412"/>
              <a:ext cx="2981770" cy="619255"/>
            </a:xfrm>
            <a:prstGeom prst="rect">
              <a:avLst/>
            </a:prstGeom>
          </p:spPr>
        </p:pic>
      </p:grpSp>
      <p:pic>
        <p:nvPicPr>
          <p:cNvPr id="8" name="Picture 7" descr="A picture containing drawing&#10;&#10;Description automatically generated">
            <a:extLst>
              <a:ext uri="{FF2B5EF4-FFF2-40B4-BE49-F238E27FC236}">
                <a16:creationId xmlns:a16="http://schemas.microsoft.com/office/drawing/2014/main" id="{E47584CE-D822-4D03-8523-2E5CABF4798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44567" y="564874"/>
            <a:ext cx="2886075" cy="3048000"/>
          </a:xfrm>
          <a:prstGeom prst="rect">
            <a:avLst/>
          </a:prstGeom>
        </p:spPr>
      </p:pic>
    </p:spTree>
    <p:extLst>
      <p:ext uri="{BB962C8B-B14F-4D97-AF65-F5344CB8AC3E}">
        <p14:creationId xmlns:p14="http://schemas.microsoft.com/office/powerpoint/2010/main" val="32205403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84ECDE7A-6944-466D-8FFE-149A29BA6BA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2" name="Rectangle 21">
            <a:extLst>
              <a:ext uri="{FF2B5EF4-FFF2-40B4-BE49-F238E27FC236}">
                <a16:creationId xmlns:a16="http://schemas.microsoft.com/office/drawing/2014/main" id="{B3420082-9415-44EC-802E-C77D71D59C5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12700">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4" name="Rectangle 23">
            <a:extLst>
              <a:ext uri="{FF2B5EF4-FFF2-40B4-BE49-F238E27FC236}">
                <a16:creationId xmlns:a16="http://schemas.microsoft.com/office/drawing/2014/main" id="{55A52C45-1FCB-4636-A80F-2849B8226C0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717A93B-A12D-434C-BD6B-1ECC208E7D95}"/>
              </a:ext>
            </a:extLst>
          </p:cNvPr>
          <p:cNvSpPr>
            <a:spLocks noGrp="1"/>
          </p:cNvSpPr>
          <p:nvPr>
            <p:ph type="title"/>
          </p:nvPr>
        </p:nvSpPr>
        <p:spPr>
          <a:xfrm>
            <a:off x="1115568" y="548640"/>
            <a:ext cx="10168128" cy="1179576"/>
          </a:xfrm>
        </p:spPr>
        <p:txBody>
          <a:bodyPr vert="horz" lIns="91440" tIns="45720" rIns="91440" bIns="45720" rtlCol="0" anchor="ctr">
            <a:normAutofit/>
          </a:bodyPr>
          <a:lstStyle/>
          <a:p>
            <a:r>
              <a:rPr lang="en-US" sz="4000" b="1" dirty="0"/>
              <a:t>Applying for DoD funding</a:t>
            </a:r>
            <a:endParaRPr lang="en-US" sz="4000" dirty="0"/>
          </a:p>
        </p:txBody>
      </p:sp>
      <p:sp>
        <p:nvSpPr>
          <p:cNvPr id="26" name="Rectangle 25">
            <a:extLst>
              <a:ext uri="{FF2B5EF4-FFF2-40B4-BE49-F238E27FC236}">
                <a16:creationId xmlns:a16="http://schemas.microsoft.com/office/drawing/2014/main" id="{768EB4DD-3704-43AD-92B3-C4E0C6EA92C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7079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5" name="Picture 14" descr="A picture containing drawing&#10;&#10;Description automatically generated">
            <a:extLst>
              <a:ext uri="{FF2B5EF4-FFF2-40B4-BE49-F238E27FC236}">
                <a16:creationId xmlns:a16="http://schemas.microsoft.com/office/drawing/2014/main" id="{1D032035-4A16-4383-A79D-C2B1B1566024}"/>
              </a:ext>
            </a:extLst>
          </p:cNvPr>
          <p:cNvPicPr>
            <a:picLocks noChangeAspect="1"/>
          </p:cNvPicPr>
          <p:nvPr/>
        </p:nvPicPr>
        <p:blipFill rotWithShape="1">
          <a:blip r:embed="rId2">
            <a:extLst>
              <a:ext uri="{28A0092B-C50C-407E-A947-70E740481C1C}">
                <a14:useLocalDpi xmlns:a14="http://schemas.microsoft.com/office/drawing/2010/main" val="0"/>
              </a:ext>
            </a:extLst>
          </a:blip>
          <a:srcRect l="3203" r="2" b="2"/>
          <a:stretch/>
        </p:blipFill>
        <p:spPr>
          <a:xfrm>
            <a:off x="908304" y="2478024"/>
            <a:ext cx="6009855" cy="3694176"/>
          </a:xfrm>
          <a:prstGeom prst="rect">
            <a:avLst/>
          </a:prstGeom>
        </p:spPr>
      </p:pic>
      <p:sp>
        <p:nvSpPr>
          <p:cNvPr id="4" name="Text Placeholder 3">
            <a:extLst>
              <a:ext uri="{FF2B5EF4-FFF2-40B4-BE49-F238E27FC236}">
                <a16:creationId xmlns:a16="http://schemas.microsoft.com/office/drawing/2014/main" id="{CCC50ADB-9814-4D3F-A2DF-342917352144}"/>
              </a:ext>
            </a:extLst>
          </p:cNvPr>
          <p:cNvSpPr>
            <a:spLocks noGrp="1"/>
          </p:cNvSpPr>
          <p:nvPr>
            <p:ph type="body" sz="half" idx="2"/>
          </p:nvPr>
        </p:nvSpPr>
        <p:spPr>
          <a:xfrm>
            <a:off x="7411453" y="2478024"/>
            <a:ext cx="4485372" cy="3694176"/>
          </a:xfrm>
        </p:spPr>
        <p:txBody>
          <a:bodyPr vert="horz" lIns="91440" tIns="45720" rIns="91440" bIns="45720" rtlCol="0" anchor="ctr">
            <a:normAutofit/>
          </a:bodyPr>
          <a:lstStyle/>
          <a:p>
            <a:r>
              <a:rPr lang="en-US" sz="1800" b="1" dirty="0">
                <a:solidFill>
                  <a:schemeClr val="accent2">
                    <a:lumMod val="75000"/>
                  </a:schemeClr>
                </a:solidFill>
              </a:rPr>
              <a:t>Think about your research in a different way.</a:t>
            </a:r>
          </a:p>
          <a:p>
            <a:endParaRPr lang="en-US" sz="1800" dirty="0">
              <a:solidFill>
                <a:srgbClr val="FF0000"/>
              </a:solidFill>
            </a:endParaRPr>
          </a:p>
        </p:txBody>
      </p:sp>
      <p:grpSp>
        <p:nvGrpSpPr>
          <p:cNvPr id="13" name="Group 12">
            <a:extLst>
              <a:ext uri="{FF2B5EF4-FFF2-40B4-BE49-F238E27FC236}">
                <a16:creationId xmlns:a16="http://schemas.microsoft.com/office/drawing/2014/main" id="{ED4769FA-F333-4894-8EC4-68D66087E436}"/>
              </a:ext>
            </a:extLst>
          </p:cNvPr>
          <p:cNvGrpSpPr>
            <a:grpSpLocks noChangeAspect="1"/>
          </p:cNvGrpSpPr>
          <p:nvPr/>
        </p:nvGrpSpPr>
        <p:grpSpPr>
          <a:xfrm>
            <a:off x="219176" y="6309360"/>
            <a:ext cx="1792784" cy="365760"/>
            <a:chOff x="153258" y="80385"/>
            <a:chExt cx="3922607" cy="800282"/>
          </a:xfrm>
        </p:grpSpPr>
        <p:pic>
          <p:nvPicPr>
            <p:cNvPr id="14" name="Picture 13" descr="A picture containing rug, drawing&#10;&#10;Description automatically generated">
              <a:extLst>
                <a:ext uri="{FF2B5EF4-FFF2-40B4-BE49-F238E27FC236}">
                  <a16:creationId xmlns:a16="http://schemas.microsoft.com/office/drawing/2014/main" id="{35B34F6B-2E70-4C22-A2E4-6B3903BBFE3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3258" y="80385"/>
              <a:ext cx="787579" cy="800282"/>
            </a:xfrm>
            <a:prstGeom prst="rect">
              <a:avLst/>
            </a:prstGeom>
          </p:spPr>
        </p:pic>
        <p:pic>
          <p:nvPicPr>
            <p:cNvPr id="16" name="Picture 15" descr="A picture containing drawing&#10;&#10;Description automatically generated">
              <a:extLst>
                <a:ext uri="{FF2B5EF4-FFF2-40B4-BE49-F238E27FC236}">
                  <a16:creationId xmlns:a16="http://schemas.microsoft.com/office/drawing/2014/main" id="{A82C34DE-8399-428F-854D-A067F27829D9}"/>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094095" y="261412"/>
              <a:ext cx="2981770" cy="619255"/>
            </a:xfrm>
            <a:prstGeom prst="rect">
              <a:avLst/>
            </a:prstGeom>
          </p:spPr>
        </p:pic>
      </p:grpSp>
    </p:spTree>
    <p:extLst>
      <p:ext uri="{BB962C8B-B14F-4D97-AF65-F5344CB8AC3E}">
        <p14:creationId xmlns:p14="http://schemas.microsoft.com/office/powerpoint/2010/main" val="28434806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A41E8AA-0923-4965-8F2D-A2DE7C29580E}"/>
              </a:ext>
            </a:extLst>
          </p:cNvPr>
          <p:cNvSpPr>
            <a:spLocks noGrp="1"/>
          </p:cNvSpPr>
          <p:nvPr>
            <p:ph type="title"/>
          </p:nvPr>
        </p:nvSpPr>
        <p:spPr>
          <a:xfrm>
            <a:off x="1115568" y="548640"/>
            <a:ext cx="10168128" cy="1179576"/>
          </a:xfrm>
        </p:spPr>
        <p:txBody>
          <a:bodyPr>
            <a:noAutofit/>
          </a:bodyPr>
          <a:lstStyle/>
          <a:p>
            <a:r>
              <a:rPr lang="en-US" sz="4000" b="1" dirty="0"/>
              <a:t>Intelligence Advanced Research Projects Activity (IARPA)</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9" name="Content Placeholder 2">
            <a:extLst>
              <a:ext uri="{FF2B5EF4-FFF2-40B4-BE49-F238E27FC236}">
                <a16:creationId xmlns:a16="http://schemas.microsoft.com/office/drawing/2014/main" id="{BFA7A59B-226F-4146-B59F-D47AD0CD1CD9}"/>
              </a:ext>
            </a:extLst>
          </p:cNvPr>
          <p:cNvGraphicFramePr>
            <a:graphicFrameLocks noGrp="1"/>
          </p:cNvGraphicFramePr>
          <p:nvPr>
            <p:ph idx="1"/>
            <p:extLst>
              <p:ext uri="{D42A27DB-BD31-4B8C-83A1-F6EECF244321}">
                <p14:modId xmlns:p14="http://schemas.microsoft.com/office/powerpoint/2010/main" val="869188859"/>
              </p:ext>
            </p:extLst>
          </p:nvPr>
        </p:nvGraphicFramePr>
        <p:xfrm>
          <a:off x="1057963" y="1905777"/>
          <a:ext cx="10167937" cy="36957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C6E73C92-2746-472D-8AEF-968943770661}"/>
              </a:ext>
            </a:extLst>
          </p:cNvPr>
          <p:cNvSpPr txBox="1"/>
          <p:nvPr/>
        </p:nvSpPr>
        <p:spPr>
          <a:xfrm>
            <a:off x="4419600" y="5455872"/>
            <a:ext cx="2458943" cy="646331"/>
          </a:xfrm>
          <a:prstGeom prst="rect">
            <a:avLst/>
          </a:prstGeom>
          <a:noFill/>
        </p:spPr>
        <p:txBody>
          <a:bodyPr wrap="none" rtlCol="0">
            <a:spAutoFit/>
          </a:bodyPr>
          <a:lstStyle/>
          <a:p>
            <a:r>
              <a:rPr lang="en-US" dirty="0">
                <a:hlinkClick r:id="rId7"/>
              </a:rPr>
              <a:t>https://www.iarpa.gov/</a:t>
            </a:r>
            <a:r>
              <a:rPr lang="en-US" dirty="0"/>
              <a:t> </a:t>
            </a:r>
          </a:p>
          <a:p>
            <a:endParaRPr lang="en-US" dirty="0"/>
          </a:p>
        </p:txBody>
      </p:sp>
      <p:grpSp>
        <p:nvGrpSpPr>
          <p:cNvPr id="11" name="Group 10">
            <a:extLst>
              <a:ext uri="{FF2B5EF4-FFF2-40B4-BE49-F238E27FC236}">
                <a16:creationId xmlns:a16="http://schemas.microsoft.com/office/drawing/2014/main" id="{AB75F860-DCC4-4567-A446-0397FA54ACCC}"/>
              </a:ext>
            </a:extLst>
          </p:cNvPr>
          <p:cNvGrpSpPr>
            <a:grpSpLocks noChangeAspect="1"/>
          </p:cNvGrpSpPr>
          <p:nvPr/>
        </p:nvGrpSpPr>
        <p:grpSpPr>
          <a:xfrm>
            <a:off x="219176" y="6309360"/>
            <a:ext cx="1792784" cy="365760"/>
            <a:chOff x="153258" y="80385"/>
            <a:chExt cx="3922607" cy="800282"/>
          </a:xfrm>
        </p:grpSpPr>
        <p:pic>
          <p:nvPicPr>
            <p:cNvPr id="13" name="Picture 12" descr="A picture containing rug, drawing&#10;&#10;Description automatically generated">
              <a:extLst>
                <a:ext uri="{FF2B5EF4-FFF2-40B4-BE49-F238E27FC236}">
                  <a16:creationId xmlns:a16="http://schemas.microsoft.com/office/drawing/2014/main" id="{760BFD0B-9E97-4697-B1B4-1EAD35576D59}"/>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53258" y="80385"/>
              <a:ext cx="787579" cy="800282"/>
            </a:xfrm>
            <a:prstGeom prst="rect">
              <a:avLst/>
            </a:prstGeom>
          </p:spPr>
        </p:pic>
        <p:pic>
          <p:nvPicPr>
            <p:cNvPr id="15" name="Picture 14" descr="A picture containing drawing&#10;&#10;Description automatically generated">
              <a:extLst>
                <a:ext uri="{FF2B5EF4-FFF2-40B4-BE49-F238E27FC236}">
                  <a16:creationId xmlns:a16="http://schemas.microsoft.com/office/drawing/2014/main" id="{B35FD9B4-244D-4FD4-9889-13ADAA38E390}"/>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1094095" y="261412"/>
              <a:ext cx="2981770" cy="619255"/>
            </a:xfrm>
            <a:prstGeom prst="rect">
              <a:avLst/>
            </a:prstGeom>
          </p:spPr>
        </p:pic>
      </p:grpSp>
    </p:spTree>
    <p:extLst>
      <p:ext uri="{BB962C8B-B14F-4D97-AF65-F5344CB8AC3E}">
        <p14:creationId xmlns:p14="http://schemas.microsoft.com/office/powerpoint/2010/main" val="40193206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18">
            <a:extLst>
              <a:ext uri="{FF2B5EF4-FFF2-40B4-BE49-F238E27FC236}">
                <a16:creationId xmlns:a16="http://schemas.microsoft.com/office/drawing/2014/main" id="{DAF1966E-FD40-4A4A-B61B-C4DF7FA05F0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1" name="Rectangle 20">
            <a:extLst>
              <a:ext uri="{FF2B5EF4-FFF2-40B4-BE49-F238E27FC236}">
                <a16:creationId xmlns:a16="http://schemas.microsoft.com/office/drawing/2014/main" id="{047BFA19-D45E-416B-A404-7AF2F3F270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2" name="Rectangle 22">
            <a:extLst>
              <a:ext uri="{FF2B5EF4-FFF2-40B4-BE49-F238E27FC236}">
                <a16:creationId xmlns:a16="http://schemas.microsoft.com/office/drawing/2014/main" id="{8E0105E7-23DB-4CF2-8258-FF47C7620F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20796A6-DBF1-48E8-BEFF-9F7EBA05A29A}"/>
              </a:ext>
            </a:extLst>
          </p:cNvPr>
          <p:cNvSpPr>
            <a:spLocks noGrp="1"/>
          </p:cNvSpPr>
          <p:nvPr>
            <p:ph type="title"/>
          </p:nvPr>
        </p:nvSpPr>
        <p:spPr>
          <a:xfrm>
            <a:off x="1115568" y="548640"/>
            <a:ext cx="10168128" cy="1179576"/>
          </a:xfrm>
        </p:spPr>
        <p:txBody>
          <a:bodyPr>
            <a:normAutofit/>
          </a:bodyPr>
          <a:lstStyle/>
          <a:p>
            <a:r>
              <a:rPr lang="en-US" sz="4000" b="1" dirty="0"/>
              <a:t>IARPA Research Programs</a:t>
            </a:r>
          </a:p>
        </p:txBody>
      </p:sp>
      <p:sp>
        <p:nvSpPr>
          <p:cNvPr id="33" name="Rectangle 24">
            <a:extLst>
              <a:ext uri="{FF2B5EF4-FFF2-40B4-BE49-F238E27FC236}">
                <a16:creationId xmlns:a16="http://schemas.microsoft.com/office/drawing/2014/main" id="{074B4F7D-14B2-478B-8BF5-01E4E0C5D2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D5979B07-2C44-4CC2-9975-BA19A2514E5A}"/>
              </a:ext>
            </a:extLst>
          </p:cNvPr>
          <p:cNvSpPr>
            <a:spLocks noGrp="1"/>
          </p:cNvSpPr>
          <p:nvPr>
            <p:ph idx="1"/>
          </p:nvPr>
        </p:nvSpPr>
        <p:spPr>
          <a:xfrm>
            <a:off x="1115568" y="2481943"/>
            <a:ext cx="10168128" cy="3695020"/>
          </a:xfrm>
        </p:spPr>
        <p:txBody>
          <a:bodyPr>
            <a:normAutofit/>
          </a:bodyPr>
          <a:lstStyle/>
          <a:p>
            <a:pPr marL="571500" indent="-514350"/>
            <a:r>
              <a:rPr lang="en-US" sz="2200" dirty="0"/>
              <a:t>Incredibly diverse set of disciplines research problems requiring expertise across all areas of STEM. </a:t>
            </a:r>
            <a:r>
              <a:rPr lang="en-US" sz="2200" dirty="0">
                <a:hlinkClick r:id="rId2"/>
              </a:rPr>
              <a:t>https://www.iarpa.gov/index.php/research-programs</a:t>
            </a:r>
            <a:r>
              <a:rPr lang="en-US" sz="2200" dirty="0"/>
              <a:t> </a:t>
            </a:r>
          </a:p>
          <a:p>
            <a:pPr marL="571500" indent="-514350"/>
            <a:r>
              <a:rPr lang="en-US" sz="2200" dirty="0"/>
              <a:t>Prize Challenges (nothing new announced yet for 2020): </a:t>
            </a:r>
            <a:r>
              <a:rPr lang="en-US" sz="2200" dirty="0">
                <a:hlinkClick r:id="rId3"/>
              </a:rPr>
              <a:t>https://www.iarpa.gov/index.php/working-with-iarpa/prize-challenges</a:t>
            </a:r>
            <a:endParaRPr lang="en-US" sz="2200" dirty="0"/>
          </a:p>
          <a:p>
            <a:endParaRPr lang="en-US" sz="2200" dirty="0"/>
          </a:p>
        </p:txBody>
      </p:sp>
      <p:grpSp>
        <p:nvGrpSpPr>
          <p:cNvPr id="20" name="Group 19">
            <a:extLst>
              <a:ext uri="{FF2B5EF4-FFF2-40B4-BE49-F238E27FC236}">
                <a16:creationId xmlns:a16="http://schemas.microsoft.com/office/drawing/2014/main" id="{9125480F-76B5-47B8-A625-2B3866C3E8AB}"/>
              </a:ext>
            </a:extLst>
          </p:cNvPr>
          <p:cNvGrpSpPr>
            <a:grpSpLocks noChangeAspect="1"/>
          </p:cNvGrpSpPr>
          <p:nvPr/>
        </p:nvGrpSpPr>
        <p:grpSpPr>
          <a:xfrm>
            <a:off x="219176" y="6309360"/>
            <a:ext cx="1792784" cy="365760"/>
            <a:chOff x="153258" y="80385"/>
            <a:chExt cx="3922607" cy="800282"/>
          </a:xfrm>
        </p:grpSpPr>
        <p:pic>
          <p:nvPicPr>
            <p:cNvPr id="22" name="Picture 21" descr="A picture containing rug, drawing&#10;&#10;Description automatically generated">
              <a:extLst>
                <a:ext uri="{FF2B5EF4-FFF2-40B4-BE49-F238E27FC236}">
                  <a16:creationId xmlns:a16="http://schemas.microsoft.com/office/drawing/2014/main" id="{7718B6A3-31B0-4ED1-83A3-8F892BE9CE5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53258" y="80385"/>
              <a:ext cx="787579" cy="800282"/>
            </a:xfrm>
            <a:prstGeom prst="rect">
              <a:avLst/>
            </a:prstGeom>
          </p:spPr>
        </p:pic>
        <p:pic>
          <p:nvPicPr>
            <p:cNvPr id="24" name="Picture 23" descr="A picture containing drawing&#10;&#10;Description automatically generated">
              <a:extLst>
                <a:ext uri="{FF2B5EF4-FFF2-40B4-BE49-F238E27FC236}">
                  <a16:creationId xmlns:a16="http://schemas.microsoft.com/office/drawing/2014/main" id="{17E61AC8-F19D-4368-B945-953B410C75C8}"/>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1094095" y="261412"/>
              <a:ext cx="2981770" cy="619255"/>
            </a:xfrm>
            <a:prstGeom prst="rect">
              <a:avLst/>
            </a:prstGeom>
          </p:spPr>
        </p:pic>
      </p:grpSp>
    </p:spTree>
    <p:extLst>
      <p:ext uri="{BB962C8B-B14F-4D97-AF65-F5344CB8AC3E}">
        <p14:creationId xmlns:p14="http://schemas.microsoft.com/office/powerpoint/2010/main" val="41656955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18">
            <a:extLst>
              <a:ext uri="{FF2B5EF4-FFF2-40B4-BE49-F238E27FC236}">
                <a16:creationId xmlns:a16="http://schemas.microsoft.com/office/drawing/2014/main" id="{DAF1966E-FD40-4A4A-B61B-C4DF7FA05F0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1" name="Rectangle 20">
            <a:extLst>
              <a:ext uri="{FF2B5EF4-FFF2-40B4-BE49-F238E27FC236}">
                <a16:creationId xmlns:a16="http://schemas.microsoft.com/office/drawing/2014/main" id="{047BFA19-D45E-416B-A404-7AF2F3F270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2" name="Rectangle 22">
            <a:extLst>
              <a:ext uri="{FF2B5EF4-FFF2-40B4-BE49-F238E27FC236}">
                <a16:creationId xmlns:a16="http://schemas.microsoft.com/office/drawing/2014/main" id="{8E0105E7-23DB-4CF2-8258-FF47C7620F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20796A6-DBF1-48E8-BEFF-9F7EBA05A29A}"/>
              </a:ext>
            </a:extLst>
          </p:cNvPr>
          <p:cNvSpPr>
            <a:spLocks noGrp="1"/>
          </p:cNvSpPr>
          <p:nvPr>
            <p:ph type="title"/>
          </p:nvPr>
        </p:nvSpPr>
        <p:spPr>
          <a:xfrm>
            <a:off x="1115568" y="548640"/>
            <a:ext cx="10168128" cy="1179576"/>
          </a:xfrm>
        </p:spPr>
        <p:txBody>
          <a:bodyPr>
            <a:normAutofit/>
          </a:bodyPr>
          <a:lstStyle/>
          <a:p>
            <a:r>
              <a:rPr lang="en-US" sz="4000" b="1" dirty="0"/>
              <a:t>Engaging with IARPA</a:t>
            </a:r>
          </a:p>
        </p:txBody>
      </p:sp>
      <p:sp>
        <p:nvSpPr>
          <p:cNvPr id="33" name="Rectangle 24">
            <a:extLst>
              <a:ext uri="{FF2B5EF4-FFF2-40B4-BE49-F238E27FC236}">
                <a16:creationId xmlns:a16="http://schemas.microsoft.com/office/drawing/2014/main" id="{074B4F7D-14B2-478B-8BF5-01E4E0C5D2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8" name="Content Placeholder 2">
            <a:extLst>
              <a:ext uri="{FF2B5EF4-FFF2-40B4-BE49-F238E27FC236}">
                <a16:creationId xmlns:a16="http://schemas.microsoft.com/office/drawing/2014/main" id="{B2D28235-9316-41B4-8B81-793EA5CD63ED}"/>
              </a:ext>
            </a:extLst>
          </p:cNvPr>
          <p:cNvGraphicFramePr>
            <a:graphicFrameLocks noGrp="1"/>
          </p:cNvGraphicFramePr>
          <p:nvPr>
            <p:ph idx="1"/>
            <p:extLst>
              <p:ext uri="{D42A27DB-BD31-4B8C-83A1-F6EECF244321}">
                <p14:modId xmlns:p14="http://schemas.microsoft.com/office/powerpoint/2010/main" val="2801192919"/>
              </p:ext>
            </p:extLst>
          </p:nvPr>
        </p:nvGraphicFramePr>
        <p:xfrm>
          <a:off x="1116013" y="2481263"/>
          <a:ext cx="10167937" cy="36957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9" name="Group 8">
            <a:extLst>
              <a:ext uri="{FF2B5EF4-FFF2-40B4-BE49-F238E27FC236}">
                <a16:creationId xmlns:a16="http://schemas.microsoft.com/office/drawing/2014/main" id="{10E26DE1-FC6E-4450-B47D-9F14ADC38111}"/>
              </a:ext>
            </a:extLst>
          </p:cNvPr>
          <p:cNvGrpSpPr>
            <a:grpSpLocks noChangeAspect="1"/>
          </p:cNvGrpSpPr>
          <p:nvPr/>
        </p:nvGrpSpPr>
        <p:grpSpPr>
          <a:xfrm>
            <a:off x="219176" y="6309360"/>
            <a:ext cx="1792784" cy="365760"/>
            <a:chOff x="153258" y="80385"/>
            <a:chExt cx="3922607" cy="800282"/>
          </a:xfrm>
        </p:grpSpPr>
        <p:pic>
          <p:nvPicPr>
            <p:cNvPr id="10" name="Picture 9" descr="A picture containing rug, drawing&#10;&#10;Description automatically generated">
              <a:extLst>
                <a:ext uri="{FF2B5EF4-FFF2-40B4-BE49-F238E27FC236}">
                  <a16:creationId xmlns:a16="http://schemas.microsoft.com/office/drawing/2014/main" id="{F77A11A8-B8BB-4C87-9994-0570D8D4E8A3}"/>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53258" y="80385"/>
              <a:ext cx="787579" cy="800282"/>
            </a:xfrm>
            <a:prstGeom prst="rect">
              <a:avLst/>
            </a:prstGeom>
          </p:spPr>
        </p:pic>
        <p:pic>
          <p:nvPicPr>
            <p:cNvPr id="11" name="Picture 10" descr="A picture containing drawing&#10;&#10;Description automatically generated">
              <a:extLst>
                <a:ext uri="{FF2B5EF4-FFF2-40B4-BE49-F238E27FC236}">
                  <a16:creationId xmlns:a16="http://schemas.microsoft.com/office/drawing/2014/main" id="{93D71763-05F1-46CB-B616-978FD07F1575}"/>
                </a:ext>
              </a:extLst>
            </p:cNvPr>
            <p:cNvPicPr>
              <a:picLocks noChangeAspect="1"/>
            </p:cNvPicPr>
            <p:nvPr userDrawn="1"/>
          </p:nvPicPr>
          <p:blipFill>
            <a:blip r:embed="rId8" cstate="hqprint">
              <a:extLst>
                <a:ext uri="{28A0092B-C50C-407E-A947-70E740481C1C}">
                  <a14:useLocalDpi xmlns:a14="http://schemas.microsoft.com/office/drawing/2010/main" val="0"/>
                </a:ext>
              </a:extLst>
            </a:blip>
            <a:stretch>
              <a:fillRect/>
            </a:stretch>
          </p:blipFill>
          <p:spPr>
            <a:xfrm>
              <a:off x="1094095" y="261412"/>
              <a:ext cx="2981770" cy="619255"/>
            </a:xfrm>
            <a:prstGeom prst="rect">
              <a:avLst/>
            </a:prstGeom>
          </p:spPr>
        </p:pic>
      </p:grpSp>
    </p:spTree>
    <p:extLst>
      <p:ext uri="{BB962C8B-B14F-4D97-AF65-F5344CB8AC3E}">
        <p14:creationId xmlns:p14="http://schemas.microsoft.com/office/powerpoint/2010/main" val="29053064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18">
            <a:extLst>
              <a:ext uri="{FF2B5EF4-FFF2-40B4-BE49-F238E27FC236}">
                <a16:creationId xmlns:a16="http://schemas.microsoft.com/office/drawing/2014/main" id="{DAF1966E-FD40-4A4A-B61B-C4DF7FA05F0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1" name="Rectangle 20">
            <a:extLst>
              <a:ext uri="{FF2B5EF4-FFF2-40B4-BE49-F238E27FC236}">
                <a16:creationId xmlns:a16="http://schemas.microsoft.com/office/drawing/2014/main" id="{047BFA19-D45E-416B-A404-7AF2F3F270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2" name="Rectangle 22">
            <a:extLst>
              <a:ext uri="{FF2B5EF4-FFF2-40B4-BE49-F238E27FC236}">
                <a16:creationId xmlns:a16="http://schemas.microsoft.com/office/drawing/2014/main" id="{8E0105E7-23DB-4CF2-8258-FF47C7620F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20796A6-DBF1-48E8-BEFF-9F7EBA05A29A}"/>
              </a:ext>
            </a:extLst>
          </p:cNvPr>
          <p:cNvSpPr>
            <a:spLocks noGrp="1"/>
          </p:cNvSpPr>
          <p:nvPr>
            <p:ph type="title"/>
          </p:nvPr>
        </p:nvSpPr>
        <p:spPr>
          <a:xfrm>
            <a:off x="1115568" y="548640"/>
            <a:ext cx="10168128" cy="1179576"/>
          </a:xfrm>
        </p:spPr>
        <p:txBody>
          <a:bodyPr>
            <a:normAutofit/>
          </a:bodyPr>
          <a:lstStyle/>
          <a:p>
            <a:r>
              <a:rPr lang="en-US" sz="4000" b="1" dirty="0"/>
              <a:t>Engaging with IARPA</a:t>
            </a:r>
          </a:p>
        </p:txBody>
      </p:sp>
      <p:sp>
        <p:nvSpPr>
          <p:cNvPr id="33" name="Rectangle 24">
            <a:extLst>
              <a:ext uri="{FF2B5EF4-FFF2-40B4-BE49-F238E27FC236}">
                <a16:creationId xmlns:a16="http://schemas.microsoft.com/office/drawing/2014/main" id="{074B4F7D-14B2-478B-8BF5-01E4E0C5D2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8" name="Content Placeholder 2">
            <a:extLst>
              <a:ext uri="{FF2B5EF4-FFF2-40B4-BE49-F238E27FC236}">
                <a16:creationId xmlns:a16="http://schemas.microsoft.com/office/drawing/2014/main" id="{B2D28235-9316-41B4-8B81-793EA5CD63ED}"/>
              </a:ext>
            </a:extLst>
          </p:cNvPr>
          <p:cNvGraphicFramePr>
            <a:graphicFrameLocks noGrp="1"/>
          </p:cNvGraphicFramePr>
          <p:nvPr>
            <p:ph idx="1"/>
            <p:extLst>
              <p:ext uri="{D42A27DB-BD31-4B8C-83A1-F6EECF244321}">
                <p14:modId xmlns:p14="http://schemas.microsoft.com/office/powerpoint/2010/main" val="1241926798"/>
              </p:ext>
            </p:extLst>
          </p:nvPr>
        </p:nvGraphicFramePr>
        <p:xfrm>
          <a:off x="1116013" y="2481263"/>
          <a:ext cx="10167937" cy="36957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9" name="Group 8">
            <a:extLst>
              <a:ext uri="{FF2B5EF4-FFF2-40B4-BE49-F238E27FC236}">
                <a16:creationId xmlns:a16="http://schemas.microsoft.com/office/drawing/2014/main" id="{10E26DE1-FC6E-4450-B47D-9F14ADC38111}"/>
              </a:ext>
            </a:extLst>
          </p:cNvPr>
          <p:cNvGrpSpPr>
            <a:grpSpLocks noChangeAspect="1"/>
          </p:cNvGrpSpPr>
          <p:nvPr/>
        </p:nvGrpSpPr>
        <p:grpSpPr>
          <a:xfrm>
            <a:off x="219176" y="6309360"/>
            <a:ext cx="1792784" cy="365760"/>
            <a:chOff x="153258" y="80385"/>
            <a:chExt cx="3922607" cy="800282"/>
          </a:xfrm>
        </p:grpSpPr>
        <p:pic>
          <p:nvPicPr>
            <p:cNvPr id="10" name="Picture 9" descr="A picture containing rug, drawing&#10;&#10;Description automatically generated">
              <a:extLst>
                <a:ext uri="{FF2B5EF4-FFF2-40B4-BE49-F238E27FC236}">
                  <a16:creationId xmlns:a16="http://schemas.microsoft.com/office/drawing/2014/main" id="{F77A11A8-B8BB-4C87-9994-0570D8D4E8A3}"/>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53258" y="80385"/>
              <a:ext cx="787579" cy="800282"/>
            </a:xfrm>
            <a:prstGeom prst="rect">
              <a:avLst/>
            </a:prstGeom>
          </p:spPr>
        </p:pic>
        <p:pic>
          <p:nvPicPr>
            <p:cNvPr id="11" name="Picture 10" descr="A picture containing drawing&#10;&#10;Description automatically generated">
              <a:extLst>
                <a:ext uri="{FF2B5EF4-FFF2-40B4-BE49-F238E27FC236}">
                  <a16:creationId xmlns:a16="http://schemas.microsoft.com/office/drawing/2014/main" id="{93D71763-05F1-46CB-B616-978FD07F1575}"/>
                </a:ext>
              </a:extLst>
            </p:cNvPr>
            <p:cNvPicPr>
              <a:picLocks noChangeAspect="1"/>
            </p:cNvPicPr>
            <p:nvPr userDrawn="1"/>
          </p:nvPicPr>
          <p:blipFill>
            <a:blip r:embed="rId8" cstate="hqprint">
              <a:extLst>
                <a:ext uri="{28A0092B-C50C-407E-A947-70E740481C1C}">
                  <a14:useLocalDpi xmlns:a14="http://schemas.microsoft.com/office/drawing/2010/main" val="0"/>
                </a:ext>
              </a:extLst>
            </a:blip>
            <a:stretch>
              <a:fillRect/>
            </a:stretch>
          </p:blipFill>
          <p:spPr>
            <a:xfrm>
              <a:off x="1094095" y="261412"/>
              <a:ext cx="2981770" cy="619255"/>
            </a:xfrm>
            <a:prstGeom prst="rect">
              <a:avLst/>
            </a:prstGeom>
          </p:spPr>
        </p:pic>
      </p:grpSp>
    </p:spTree>
    <p:extLst>
      <p:ext uri="{BB962C8B-B14F-4D97-AF65-F5344CB8AC3E}">
        <p14:creationId xmlns:p14="http://schemas.microsoft.com/office/powerpoint/2010/main" val="22447793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419EF7A-044F-42CB-A492-880491233A36}"/>
              </a:ext>
            </a:extLst>
          </p:cNvPr>
          <p:cNvSpPr>
            <a:spLocks noGrp="1"/>
          </p:cNvSpPr>
          <p:nvPr>
            <p:ph type="title"/>
          </p:nvPr>
        </p:nvSpPr>
        <p:spPr>
          <a:xfrm>
            <a:off x="1115568" y="548640"/>
            <a:ext cx="10168128" cy="1179576"/>
          </a:xfrm>
        </p:spPr>
        <p:txBody>
          <a:bodyPr>
            <a:noAutofit/>
          </a:bodyPr>
          <a:lstStyle/>
          <a:p>
            <a:r>
              <a:rPr lang="en-US" sz="4000" b="1" dirty="0"/>
              <a:t>Defense Advanced Research Projects Agency (DARPA)</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D44C5C47-D720-432E-8BDC-2547CF0B1759}"/>
              </a:ext>
            </a:extLst>
          </p:cNvPr>
          <p:cNvSpPr>
            <a:spLocks noGrp="1"/>
          </p:cNvSpPr>
          <p:nvPr>
            <p:ph idx="1"/>
          </p:nvPr>
        </p:nvSpPr>
        <p:spPr>
          <a:xfrm>
            <a:off x="1011936" y="2316573"/>
            <a:ext cx="10168128" cy="3695020"/>
          </a:xfrm>
        </p:spPr>
        <p:txBody>
          <a:bodyPr>
            <a:normAutofit/>
          </a:bodyPr>
          <a:lstStyle/>
          <a:p>
            <a:pPr marL="0" indent="0">
              <a:buNone/>
            </a:pPr>
            <a:r>
              <a:rPr lang="en-US" sz="1600" b="1" dirty="0"/>
              <a:t>Step 1: Identify your target office</a:t>
            </a:r>
          </a:p>
          <a:p>
            <a:r>
              <a:rPr lang="en-US" sz="1600" dirty="0"/>
              <a:t>DARPA has six Strategic Research Offices:</a:t>
            </a:r>
          </a:p>
          <a:p>
            <a:pPr marL="798513" lvl="1" indent="-341313">
              <a:buFont typeface="+mj-lt"/>
              <a:buAutoNum type="arabicPeriod"/>
            </a:pPr>
            <a:r>
              <a:rPr lang="en-US" sz="1600" dirty="0"/>
              <a:t>Biological Technologies Office (BTO)</a:t>
            </a:r>
          </a:p>
          <a:p>
            <a:pPr marL="798513" lvl="1" indent="-341313">
              <a:buFont typeface="+mj-lt"/>
              <a:buAutoNum type="arabicPeriod"/>
            </a:pPr>
            <a:r>
              <a:rPr lang="en-US" sz="1600" dirty="0"/>
              <a:t>Defense Sciences Office (DSO)</a:t>
            </a:r>
          </a:p>
          <a:p>
            <a:pPr marL="798513" lvl="1" indent="-341313">
              <a:buFont typeface="+mj-lt"/>
              <a:buAutoNum type="arabicPeriod"/>
            </a:pPr>
            <a:r>
              <a:rPr lang="en-US" sz="1600" dirty="0"/>
              <a:t>Information Innovation Office (I2O)</a:t>
            </a:r>
          </a:p>
          <a:p>
            <a:pPr marL="798513" lvl="1" indent="-341313">
              <a:buFont typeface="+mj-lt"/>
              <a:buAutoNum type="arabicPeriod"/>
            </a:pPr>
            <a:r>
              <a:rPr lang="en-US" sz="1600" dirty="0"/>
              <a:t>Microsystems Technology Office (MTO)</a:t>
            </a:r>
          </a:p>
          <a:p>
            <a:pPr marL="798513" lvl="1" indent="-341313">
              <a:buFont typeface="+mj-lt"/>
              <a:buAutoNum type="arabicPeriod"/>
            </a:pPr>
            <a:r>
              <a:rPr lang="en-US" sz="1600" dirty="0"/>
              <a:t>Strategic Technology Office (STO) </a:t>
            </a:r>
          </a:p>
          <a:p>
            <a:pPr marL="798513" lvl="1" indent="-341313">
              <a:buFont typeface="+mj-lt"/>
              <a:buAutoNum type="arabicPeriod"/>
            </a:pPr>
            <a:r>
              <a:rPr lang="en-US" sz="1600" dirty="0"/>
              <a:t>Tactical Technology Office (TTO)</a:t>
            </a:r>
          </a:p>
          <a:p>
            <a:pPr marL="231775" indent="-174625"/>
            <a:r>
              <a:rPr lang="en-US" sz="1600" dirty="0"/>
              <a:t>DARPA currently operates two special projects offices: </a:t>
            </a:r>
          </a:p>
          <a:p>
            <a:pPr marL="800100" lvl="1" indent="-342900">
              <a:buFont typeface="+mj-lt"/>
              <a:buAutoNum type="arabicPeriod"/>
            </a:pPr>
            <a:r>
              <a:rPr lang="en-US" sz="1600" dirty="0"/>
              <a:t>The Aerospace Projects Office (APO) </a:t>
            </a:r>
          </a:p>
          <a:p>
            <a:pPr marL="800100" lvl="1" indent="-342900">
              <a:buFont typeface="+mj-lt"/>
              <a:buAutoNum type="arabicPeriod"/>
            </a:pPr>
            <a:r>
              <a:rPr lang="en-US" sz="1600" dirty="0"/>
              <a:t>Adaptive Capabilities Office (ACO)</a:t>
            </a:r>
          </a:p>
          <a:p>
            <a:pPr marL="0" indent="0">
              <a:buNone/>
            </a:pPr>
            <a:r>
              <a:rPr lang="en-US" sz="2000" dirty="0">
                <a:hlinkClick r:id="rId2"/>
              </a:rPr>
              <a:t>https://www.darpa.mil/about-us/offices</a:t>
            </a:r>
            <a:r>
              <a:rPr lang="en-US" sz="2000" dirty="0"/>
              <a:t> </a:t>
            </a:r>
          </a:p>
          <a:p>
            <a:endParaRPr lang="en-US" sz="2400" dirty="0"/>
          </a:p>
        </p:txBody>
      </p:sp>
      <p:grpSp>
        <p:nvGrpSpPr>
          <p:cNvPr id="9" name="Group 8">
            <a:extLst>
              <a:ext uri="{FF2B5EF4-FFF2-40B4-BE49-F238E27FC236}">
                <a16:creationId xmlns:a16="http://schemas.microsoft.com/office/drawing/2014/main" id="{673A6122-5900-442D-BB61-FF4220C87727}"/>
              </a:ext>
            </a:extLst>
          </p:cNvPr>
          <p:cNvGrpSpPr>
            <a:grpSpLocks noChangeAspect="1"/>
          </p:cNvGrpSpPr>
          <p:nvPr/>
        </p:nvGrpSpPr>
        <p:grpSpPr>
          <a:xfrm>
            <a:off x="219176" y="6309360"/>
            <a:ext cx="1792784" cy="365760"/>
            <a:chOff x="153258" y="80385"/>
            <a:chExt cx="3922607" cy="800282"/>
          </a:xfrm>
        </p:grpSpPr>
        <p:pic>
          <p:nvPicPr>
            <p:cNvPr id="11" name="Picture 10" descr="A picture containing rug, drawing&#10;&#10;Description automatically generated">
              <a:extLst>
                <a:ext uri="{FF2B5EF4-FFF2-40B4-BE49-F238E27FC236}">
                  <a16:creationId xmlns:a16="http://schemas.microsoft.com/office/drawing/2014/main" id="{FAC020D0-CF55-408B-AC4F-C56F950A273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3258" y="80385"/>
              <a:ext cx="787579" cy="800282"/>
            </a:xfrm>
            <a:prstGeom prst="rect">
              <a:avLst/>
            </a:prstGeom>
          </p:spPr>
        </p:pic>
        <p:pic>
          <p:nvPicPr>
            <p:cNvPr id="13" name="Picture 12" descr="A picture containing drawing&#10;&#10;Description automatically generated">
              <a:extLst>
                <a:ext uri="{FF2B5EF4-FFF2-40B4-BE49-F238E27FC236}">
                  <a16:creationId xmlns:a16="http://schemas.microsoft.com/office/drawing/2014/main" id="{8ED98137-C4B9-4623-B187-1A39CD559435}"/>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094095" y="261412"/>
              <a:ext cx="2981770" cy="619255"/>
            </a:xfrm>
            <a:prstGeom prst="rect">
              <a:avLst/>
            </a:prstGeom>
          </p:spPr>
        </p:pic>
      </p:grpSp>
      <p:pic>
        <p:nvPicPr>
          <p:cNvPr id="15" name="Content Placeholder 4" descr="A close up of a sign&#10;&#10;Description automatically generated">
            <a:extLst>
              <a:ext uri="{FF2B5EF4-FFF2-40B4-BE49-F238E27FC236}">
                <a16:creationId xmlns:a16="http://schemas.microsoft.com/office/drawing/2014/main" id="{3F22414E-6591-497D-ACFC-F608B3CECCE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72200" y="3384588"/>
            <a:ext cx="5181600" cy="1233411"/>
          </a:xfrm>
          <a:prstGeom prst="rect">
            <a:avLst/>
          </a:prstGeom>
          <a:effectLst/>
        </p:spPr>
      </p:pic>
    </p:spTree>
    <p:extLst>
      <p:ext uri="{BB962C8B-B14F-4D97-AF65-F5344CB8AC3E}">
        <p14:creationId xmlns:p14="http://schemas.microsoft.com/office/powerpoint/2010/main" val="21802967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419EF7A-044F-42CB-A492-880491233A36}"/>
              </a:ext>
            </a:extLst>
          </p:cNvPr>
          <p:cNvSpPr>
            <a:spLocks noGrp="1"/>
          </p:cNvSpPr>
          <p:nvPr>
            <p:ph type="title"/>
          </p:nvPr>
        </p:nvSpPr>
        <p:spPr>
          <a:xfrm>
            <a:off x="1115568" y="548640"/>
            <a:ext cx="10168128" cy="1179576"/>
          </a:xfrm>
        </p:spPr>
        <p:txBody>
          <a:bodyPr>
            <a:normAutofit/>
          </a:bodyPr>
          <a:lstStyle/>
          <a:p>
            <a:r>
              <a:rPr lang="en-US" sz="4000" b="1" dirty="0"/>
              <a:t>Understanding DARPA</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D44C5C47-D720-432E-8BDC-2547CF0B1759}"/>
              </a:ext>
            </a:extLst>
          </p:cNvPr>
          <p:cNvSpPr>
            <a:spLocks noGrp="1"/>
          </p:cNvSpPr>
          <p:nvPr>
            <p:ph idx="1"/>
          </p:nvPr>
        </p:nvSpPr>
        <p:spPr>
          <a:xfrm>
            <a:off x="1115568" y="2481943"/>
            <a:ext cx="10168128" cy="3695020"/>
          </a:xfrm>
        </p:spPr>
        <p:txBody>
          <a:bodyPr>
            <a:normAutofit/>
          </a:bodyPr>
          <a:lstStyle/>
          <a:p>
            <a:r>
              <a:rPr lang="en-US" sz="2200" dirty="0"/>
              <a:t>DARPA does not exist just to give you money.</a:t>
            </a:r>
          </a:p>
          <a:p>
            <a:r>
              <a:rPr lang="en-US" sz="2200" dirty="0"/>
              <a:t>DARPA has a mission: to maintain the technological superiority of the U.S. military and prevent technological surprise from harming our national security by sponsoring revolutionary, high-payoff research bridging the gap between fundamental discoveries and their military use.</a:t>
            </a:r>
          </a:p>
          <a:p>
            <a:r>
              <a:rPr lang="en-US" sz="2200" dirty="0"/>
              <a:t>PMs are taught to care about this mission.</a:t>
            </a:r>
          </a:p>
          <a:p>
            <a:r>
              <a:rPr lang="en-US" sz="2200" dirty="0"/>
              <a:t>Approach DARPA with a sincere desire to help. </a:t>
            </a:r>
          </a:p>
          <a:p>
            <a:r>
              <a:rPr lang="en-US" sz="2200" dirty="0"/>
              <a:t>Nearly every discipline can “help the warfighter”… but you need the right PM.</a:t>
            </a:r>
          </a:p>
          <a:p>
            <a:endParaRPr lang="en-US" sz="2200" dirty="0"/>
          </a:p>
        </p:txBody>
      </p:sp>
      <p:grpSp>
        <p:nvGrpSpPr>
          <p:cNvPr id="9" name="Group 8">
            <a:extLst>
              <a:ext uri="{FF2B5EF4-FFF2-40B4-BE49-F238E27FC236}">
                <a16:creationId xmlns:a16="http://schemas.microsoft.com/office/drawing/2014/main" id="{673A6122-5900-442D-BB61-FF4220C87727}"/>
              </a:ext>
            </a:extLst>
          </p:cNvPr>
          <p:cNvGrpSpPr>
            <a:grpSpLocks noChangeAspect="1"/>
          </p:cNvGrpSpPr>
          <p:nvPr/>
        </p:nvGrpSpPr>
        <p:grpSpPr>
          <a:xfrm>
            <a:off x="219176" y="6309360"/>
            <a:ext cx="1792784" cy="365760"/>
            <a:chOff x="153258" y="80385"/>
            <a:chExt cx="3922607" cy="800282"/>
          </a:xfrm>
        </p:grpSpPr>
        <p:pic>
          <p:nvPicPr>
            <p:cNvPr id="11" name="Picture 10" descr="A picture containing rug, drawing&#10;&#10;Description automatically generated">
              <a:extLst>
                <a:ext uri="{FF2B5EF4-FFF2-40B4-BE49-F238E27FC236}">
                  <a16:creationId xmlns:a16="http://schemas.microsoft.com/office/drawing/2014/main" id="{FAC020D0-CF55-408B-AC4F-C56F950A273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3258" y="80385"/>
              <a:ext cx="787579" cy="800282"/>
            </a:xfrm>
            <a:prstGeom prst="rect">
              <a:avLst/>
            </a:prstGeom>
          </p:spPr>
        </p:pic>
        <p:pic>
          <p:nvPicPr>
            <p:cNvPr id="13" name="Picture 12" descr="A picture containing drawing&#10;&#10;Description automatically generated">
              <a:extLst>
                <a:ext uri="{FF2B5EF4-FFF2-40B4-BE49-F238E27FC236}">
                  <a16:creationId xmlns:a16="http://schemas.microsoft.com/office/drawing/2014/main" id="{8ED98137-C4B9-4623-B187-1A39CD559435}"/>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94095" y="261412"/>
              <a:ext cx="2981770" cy="619255"/>
            </a:xfrm>
            <a:prstGeom prst="rect">
              <a:avLst/>
            </a:prstGeom>
          </p:spPr>
        </p:pic>
      </p:grpSp>
    </p:spTree>
    <p:extLst>
      <p:ext uri="{BB962C8B-B14F-4D97-AF65-F5344CB8AC3E}">
        <p14:creationId xmlns:p14="http://schemas.microsoft.com/office/powerpoint/2010/main" val="13883276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412C108-6FC4-4AD4-BF37-6DE90AE7F0E0}"/>
              </a:ext>
            </a:extLst>
          </p:cNvPr>
          <p:cNvSpPr>
            <a:spLocks noGrp="1"/>
          </p:cNvSpPr>
          <p:nvPr>
            <p:ph type="title"/>
          </p:nvPr>
        </p:nvSpPr>
        <p:spPr>
          <a:xfrm>
            <a:off x="1115568" y="548640"/>
            <a:ext cx="10168128" cy="1179576"/>
          </a:xfrm>
        </p:spPr>
        <p:txBody>
          <a:bodyPr>
            <a:normAutofit/>
          </a:bodyPr>
          <a:lstStyle/>
          <a:p>
            <a:r>
              <a:rPr lang="en-US" sz="4000" b="1" dirty="0"/>
              <a:t>DARPA Program Managers</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9" name="Content Placeholder 4">
            <a:extLst>
              <a:ext uri="{FF2B5EF4-FFF2-40B4-BE49-F238E27FC236}">
                <a16:creationId xmlns:a16="http://schemas.microsoft.com/office/drawing/2014/main" id="{41C5CEB3-9326-45A8-A696-621F87C0DF56}"/>
              </a:ext>
            </a:extLst>
          </p:cNvPr>
          <p:cNvGraphicFramePr>
            <a:graphicFrameLocks noGrp="1"/>
          </p:cNvGraphicFramePr>
          <p:nvPr>
            <p:ph idx="1"/>
            <p:extLst>
              <p:ext uri="{D42A27DB-BD31-4B8C-83A1-F6EECF244321}">
                <p14:modId xmlns:p14="http://schemas.microsoft.com/office/powerpoint/2010/main" val="4045306644"/>
              </p:ext>
            </p:extLst>
          </p:nvPr>
        </p:nvGraphicFramePr>
        <p:xfrm>
          <a:off x="1116013" y="2481263"/>
          <a:ext cx="10167937" cy="36957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1" name="Group 10">
            <a:extLst>
              <a:ext uri="{FF2B5EF4-FFF2-40B4-BE49-F238E27FC236}">
                <a16:creationId xmlns:a16="http://schemas.microsoft.com/office/drawing/2014/main" id="{CBB6AADE-ECB9-4A97-9AD1-C447215C0655}"/>
              </a:ext>
            </a:extLst>
          </p:cNvPr>
          <p:cNvGrpSpPr>
            <a:grpSpLocks noChangeAspect="1"/>
          </p:cNvGrpSpPr>
          <p:nvPr/>
        </p:nvGrpSpPr>
        <p:grpSpPr>
          <a:xfrm>
            <a:off x="219176" y="6309360"/>
            <a:ext cx="1792784" cy="365760"/>
            <a:chOff x="153258" y="80385"/>
            <a:chExt cx="3922607" cy="800282"/>
          </a:xfrm>
        </p:grpSpPr>
        <p:pic>
          <p:nvPicPr>
            <p:cNvPr id="13" name="Picture 12" descr="A picture containing rug, drawing&#10;&#10;Description automatically generated">
              <a:extLst>
                <a:ext uri="{FF2B5EF4-FFF2-40B4-BE49-F238E27FC236}">
                  <a16:creationId xmlns:a16="http://schemas.microsoft.com/office/drawing/2014/main" id="{96F9A610-244E-46F9-993E-84AFDA1A50FD}"/>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53258" y="80385"/>
              <a:ext cx="787579" cy="800282"/>
            </a:xfrm>
            <a:prstGeom prst="rect">
              <a:avLst/>
            </a:prstGeom>
          </p:spPr>
        </p:pic>
        <p:pic>
          <p:nvPicPr>
            <p:cNvPr id="15" name="Picture 14" descr="A picture containing drawing&#10;&#10;Description automatically generated">
              <a:extLst>
                <a:ext uri="{FF2B5EF4-FFF2-40B4-BE49-F238E27FC236}">
                  <a16:creationId xmlns:a16="http://schemas.microsoft.com/office/drawing/2014/main" id="{31798841-F458-45B9-900C-96D2B8D776C2}"/>
                </a:ext>
              </a:extLst>
            </p:cNvPr>
            <p:cNvPicPr>
              <a:picLocks noChangeAspect="1"/>
            </p:cNvPicPr>
            <p:nvPr userDrawn="1"/>
          </p:nvPicPr>
          <p:blipFill>
            <a:blip r:embed="rId8" cstate="hqprint">
              <a:extLst>
                <a:ext uri="{28A0092B-C50C-407E-A947-70E740481C1C}">
                  <a14:useLocalDpi xmlns:a14="http://schemas.microsoft.com/office/drawing/2010/main" val="0"/>
                </a:ext>
              </a:extLst>
            </a:blip>
            <a:stretch>
              <a:fillRect/>
            </a:stretch>
          </p:blipFill>
          <p:spPr>
            <a:xfrm>
              <a:off x="1094095" y="261412"/>
              <a:ext cx="2981770" cy="619255"/>
            </a:xfrm>
            <a:prstGeom prst="rect">
              <a:avLst/>
            </a:prstGeom>
          </p:spPr>
        </p:pic>
      </p:grpSp>
    </p:spTree>
    <p:extLst>
      <p:ext uri="{BB962C8B-B14F-4D97-AF65-F5344CB8AC3E}">
        <p14:creationId xmlns:p14="http://schemas.microsoft.com/office/powerpoint/2010/main" val="38893763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412C108-6FC4-4AD4-BF37-6DE90AE7F0E0}"/>
              </a:ext>
            </a:extLst>
          </p:cNvPr>
          <p:cNvSpPr>
            <a:spLocks noGrp="1"/>
          </p:cNvSpPr>
          <p:nvPr>
            <p:ph type="title"/>
          </p:nvPr>
        </p:nvSpPr>
        <p:spPr>
          <a:xfrm>
            <a:off x="1115568" y="548640"/>
            <a:ext cx="10168128" cy="1179576"/>
          </a:xfrm>
        </p:spPr>
        <p:txBody>
          <a:bodyPr>
            <a:normAutofit/>
          </a:bodyPr>
          <a:lstStyle/>
          <a:p>
            <a:r>
              <a:rPr lang="en-US" sz="4000" b="1" dirty="0"/>
              <a:t>New Program Managers</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9" name="Content Placeholder 4">
            <a:extLst>
              <a:ext uri="{FF2B5EF4-FFF2-40B4-BE49-F238E27FC236}">
                <a16:creationId xmlns:a16="http://schemas.microsoft.com/office/drawing/2014/main" id="{41C5CEB3-9326-45A8-A696-621F87C0DF56}"/>
              </a:ext>
            </a:extLst>
          </p:cNvPr>
          <p:cNvGraphicFramePr>
            <a:graphicFrameLocks noGrp="1"/>
          </p:cNvGraphicFramePr>
          <p:nvPr>
            <p:ph idx="1"/>
            <p:extLst>
              <p:ext uri="{D42A27DB-BD31-4B8C-83A1-F6EECF244321}">
                <p14:modId xmlns:p14="http://schemas.microsoft.com/office/powerpoint/2010/main" val="39975496"/>
              </p:ext>
            </p:extLst>
          </p:nvPr>
        </p:nvGraphicFramePr>
        <p:xfrm>
          <a:off x="1116013" y="2481263"/>
          <a:ext cx="10167937" cy="36957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1" name="Group 10">
            <a:extLst>
              <a:ext uri="{FF2B5EF4-FFF2-40B4-BE49-F238E27FC236}">
                <a16:creationId xmlns:a16="http://schemas.microsoft.com/office/drawing/2014/main" id="{188B0813-06D0-4FA9-A633-81F911381D49}"/>
              </a:ext>
            </a:extLst>
          </p:cNvPr>
          <p:cNvGrpSpPr>
            <a:grpSpLocks noChangeAspect="1"/>
          </p:cNvGrpSpPr>
          <p:nvPr/>
        </p:nvGrpSpPr>
        <p:grpSpPr>
          <a:xfrm>
            <a:off x="219176" y="6309360"/>
            <a:ext cx="1792784" cy="365760"/>
            <a:chOff x="153258" y="80385"/>
            <a:chExt cx="3922607" cy="800282"/>
          </a:xfrm>
        </p:grpSpPr>
        <p:pic>
          <p:nvPicPr>
            <p:cNvPr id="13" name="Picture 12" descr="A picture containing rug, drawing&#10;&#10;Description automatically generated">
              <a:extLst>
                <a:ext uri="{FF2B5EF4-FFF2-40B4-BE49-F238E27FC236}">
                  <a16:creationId xmlns:a16="http://schemas.microsoft.com/office/drawing/2014/main" id="{2A4AE0E4-D397-4A71-B720-5D1B6E78506F}"/>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53258" y="80385"/>
              <a:ext cx="787579" cy="800282"/>
            </a:xfrm>
            <a:prstGeom prst="rect">
              <a:avLst/>
            </a:prstGeom>
          </p:spPr>
        </p:pic>
        <p:pic>
          <p:nvPicPr>
            <p:cNvPr id="15" name="Picture 14" descr="A picture containing drawing&#10;&#10;Description automatically generated">
              <a:extLst>
                <a:ext uri="{FF2B5EF4-FFF2-40B4-BE49-F238E27FC236}">
                  <a16:creationId xmlns:a16="http://schemas.microsoft.com/office/drawing/2014/main" id="{9248F9B8-48C5-477E-8B42-9A1853D4AC59}"/>
                </a:ext>
              </a:extLst>
            </p:cNvPr>
            <p:cNvPicPr>
              <a:picLocks noChangeAspect="1"/>
            </p:cNvPicPr>
            <p:nvPr userDrawn="1"/>
          </p:nvPicPr>
          <p:blipFill>
            <a:blip r:embed="rId8" cstate="hqprint">
              <a:extLst>
                <a:ext uri="{28A0092B-C50C-407E-A947-70E740481C1C}">
                  <a14:useLocalDpi xmlns:a14="http://schemas.microsoft.com/office/drawing/2010/main" val="0"/>
                </a:ext>
              </a:extLst>
            </a:blip>
            <a:stretch>
              <a:fillRect/>
            </a:stretch>
          </p:blipFill>
          <p:spPr>
            <a:xfrm>
              <a:off x="1094095" y="261412"/>
              <a:ext cx="2981770" cy="619255"/>
            </a:xfrm>
            <a:prstGeom prst="rect">
              <a:avLst/>
            </a:prstGeom>
          </p:spPr>
        </p:pic>
      </p:grpSp>
    </p:spTree>
    <p:extLst>
      <p:ext uri="{BB962C8B-B14F-4D97-AF65-F5344CB8AC3E}">
        <p14:creationId xmlns:p14="http://schemas.microsoft.com/office/powerpoint/2010/main" val="2642589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EA0FAFD-8E47-4E96-BCFE-81B2B9EA4E10}"/>
              </a:ext>
            </a:extLst>
          </p:cNvPr>
          <p:cNvSpPr>
            <a:spLocks noGrp="1"/>
          </p:cNvSpPr>
          <p:nvPr>
            <p:ph type="title"/>
          </p:nvPr>
        </p:nvSpPr>
        <p:spPr>
          <a:xfrm>
            <a:off x="1115568" y="548640"/>
            <a:ext cx="10168128" cy="1179576"/>
          </a:xfrm>
        </p:spPr>
        <p:txBody>
          <a:bodyPr>
            <a:normAutofit/>
          </a:bodyPr>
          <a:lstStyle/>
          <a:p>
            <a:r>
              <a:rPr lang="en-US" sz="4000" b="1" dirty="0"/>
              <a:t>DARPA Young Faculty Award (YFA)</a:t>
            </a:r>
            <a:endParaRPr lang="en-US" sz="4000" dirty="0"/>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1" name="Content Placeholder 2">
            <a:extLst>
              <a:ext uri="{FF2B5EF4-FFF2-40B4-BE49-F238E27FC236}">
                <a16:creationId xmlns:a16="http://schemas.microsoft.com/office/drawing/2014/main" id="{61A7004A-01D0-4331-BFC6-9AB37FE466FA}"/>
              </a:ext>
            </a:extLst>
          </p:cNvPr>
          <p:cNvSpPr>
            <a:spLocks noGrp="1"/>
          </p:cNvSpPr>
          <p:nvPr>
            <p:ph idx="1"/>
          </p:nvPr>
        </p:nvSpPr>
        <p:spPr>
          <a:xfrm>
            <a:off x="1115568" y="2481943"/>
            <a:ext cx="10168128" cy="3695020"/>
          </a:xfrm>
        </p:spPr>
        <p:txBody>
          <a:bodyPr>
            <a:normAutofit/>
          </a:bodyPr>
          <a:lstStyle/>
          <a:p>
            <a:r>
              <a:rPr lang="en-US" sz="2200" dirty="0"/>
              <a:t>Competition usually announced in July/August, due in November</a:t>
            </a:r>
          </a:p>
          <a:p>
            <a:r>
              <a:rPr lang="en-US" sz="2200" dirty="0"/>
              <a:t>Solicits ground-breaking single-investigator proposals from junior faculty for research and development in areas newly defined for each competition, which are of interest to DARPA and its mission</a:t>
            </a:r>
          </a:p>
          <a:p>
            <a:r>
              <a:rPr lang="en-US" sz="2200" dirty="0"/>
              <a:t>Eligibility: Limited to any current tenure-track Assistant or Associate Professors and to tenured Assistant or Associate Professors within three (3) years of their tenure appointment</a:t>
            </a:r>
          </a:p>
          <a:p>
            <a:r>
              <a:rPr lang="en-US" sz="2200" dirty="0"/>
              <a:t>$500,000 over two years; may extend to 3 years and an additional $500K</a:t>
            </a:r>
          </a:p>
          <a:p>
            <a:r>
              <a:rPr lang="en-US" sz="2400" dirty="0"/>
              <a:t>Allows subcontracts (not exceeding 30% of grant value)</a:t>
            </a:r>
            <a:endParaRPr lang="en-US" sz="2200" dirty="0"/>
          </a:p>
          <a:p>
            <a:endParaRPr lang="en-US" sz="2200" dirty="0"/>
          </a:p>
        </p:txBody>
      </p:sp>
    </p:spTree>
    <p:extLst>
      <p:ext uri="{BB962C8B-B14F-4D97-AF65-F5344CB8AC3E}">
        <p14:creationId xmlns:p14="http://schemas.microsoft.com/office/powerpoint/2010/main" val="39958752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B33DC6A-1F1C-4A06-834E-CFF88F1C0B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Freeform: Shape 11">
            <a:extLst>
              <a:ext uri="{FF2B5EF4-FFF2-40B4-BE49-F238E27FC236}">
                <a16:creationId xmlns:a16="http://schemas.microsoft.com/office/drawing/2014/main" id="{0FE1D5CF-87B8-4A8A-AD3C-01D06A60769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208641" cy="6858000"/>
          </a:xfrm>
          <a:custGeom>
            <a:avLst/>
            <a:gdLst>
              <a:gd name="connsiteX0" fmla="*/ 0 w 6208641"/>
              <a:gd name="connsiteY0" fmla="*/ 0 h 6858000"/>
              <a:gd name="connsiteX1" fmla="*/ 5464181 w 6208641"/>
              <a:gd name="connsiteY1" fmla="*/ 0 h 6858000"/>
              <a:gd name="connsiteX2" fmla="*/ 5538086 w 6208641"/>
              <a:gd name="connsiteY2" fmla="*/ 159684 h 6858000"/>
              <a:gd name="connsiteX3" fmla="*/ 6208641 w 6208641"/>
              <a:gd name="connsiteY3" fmla="*/ 3706589 h 6858000"/>
              <a:gd name="connsiteX4" fmla="*/ 5734754 w 6208641"/>
              <a:gd name="connsiteY4" fmla="*/ 6730443 h 6858000"/>
              <a:gd name="connsiteX5" fmla="*/ 5689361 w 6208641"/>
              <a:gd name="connsiteY5" fmla="*/ 6858000 h 6858000"/>
              <a:gd name="connsiteX6" fmla="*/ 0 w 620864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08641" h="6858000">
                <a:moveTo>
                  <a:pt x="0" y="0"/>
                </a:moveTo>
                <a:lnTo>
                  <a:pt x="5464181" y="0"/>
                </a:lnTo>
                <a:lnTo>
                  <a:pt x="5538086" y="159684"/>
                </a:lnTo>
                <a:cubicBezTo>
                  <a:pt x="5961440" y="1172168"/>
                  <a:pt x="6208641" y="2392735"/>
                  <a:pt x="6208641" y="3706589"/>
                </a:cubicBezTo>
                <a:cubicBezTo>
                  <a:pt x="6208641" y="4801467"/>
                  <a:pt x="6036974" y="5831563"/>
                  <a:pt x="5734754" y="6730443"/>
                </a:cubicBezTo>
                <a:lnTo>
                  <a:pt x="5689361"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Freeform: Shape 13">
            <a:extLst>
              <a:ext uri="{FF2B5EF4-FFF2-40B4-BE49-F238E27FC236}">
                <a16:creationId xmlns:a16="http://schemas.microsoft.com/office/drawing/2014/main" id="{60926200-45C2-41E9-839F-31CD5FE4CD5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203325" cy="6858000"/>
          </a:xfrm>
          <a:custGeom>
            <a:avLst/>
            <a:gdLst>
              <a:gd name="connsiteX0" fmla="*/ 0 w 6203325"/>
              <a:gd name="connsiteY0" fmla="*/ 0 h 6858000"/>
              <a:gd name="connsiteX1" fmla="*/ 5458865 w 6203325"/>
              <a:gd name="connsiteY1" fmla="*/ 0 h 6858000"/>
              <a:gd name="connsiteX2" fmla="*/ 5532770 w 6203325"/>
              <a:gd name="connsiteY2" fmla="*/ 159684 h 6858000"/>
              <a:gd name="connsiteX3" fmla="*/ 6203325 w 6203325"/>
              <a:gd name="connsiteY3" fmla="*/ 3706589 h 6858000"/>
              <a:gd name="connsiteX4" fmla="*/ 5729438 w 6203325"/>
              <a:gd name="connsiteY4" fmla="*/ 6730443 h 6858000"/>
              <a:gd name="connsiteX5" fmla="*/ 5684045 w 6203325"/>
              <a:gd name="connsiteY5" fmla="*/ 6858000 h 6858000"/>
              <a:gd name="connsiteX6" fmla="*/ 0 w 620332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03325" h="6858000">
                <a:moveTo>
                  <a:pt x="0" y="0"/>
                </a:moveTo>
                <a:lnTo>
                  <a:pt x="5458865" y="0"/>
                </a:lnTo>
                <a:lnTo>
                  <a:pt x="5532770" y="159684"/>
                </a:lnTo>
                <a:cubicBezTo>
                  <a:pt x="5956124" y="1172168"/>
                  <a:pt x="6203325" y="2392735"/>
                  <a:pt x="6203325" y="3706589"/>
                </a:cubicBezTo>
                <a:cubicBezTo>
                  <a:pt x="6203325" y="4801467"/>
                  <a:pt x="6031658" y="5831563"/>
                  <a:pt x="5729438" y="6730443"/>
                </a:cubicBezTo>
                <a:lnTo>
                  <a:pt x="5684045"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0A324C7-7B48-4B6C-B21B-0E2C2ACD372C}"/>
              </a:ext>
            </a:extLst>
          </p:cNvPr>
          <p:cNvSpPr>
            <a:spLocks noGrp="1"/>
          </p:cNvSpPr>
          <p:nvPr>
            <p:ph type="title"/>
          </p:nvPr>
        </p:nvSpPr>
        <p:spPr>
          <a:xfrm>
            <a:off x="489098" y="1106034"/>
            <a:ext cx="5019074" cy="3204134"/>
          </a:xfrm>
        </p:spPr>
        <p:txBody>
          <a:bodyPr vert="horz" lIns="91440" tIns="45720" rIns="91440" bIns="45720" rtlCol="0" anchor="b">
            <a:normAutofit/>
          </a:bodyPr>
          <a:lstStyle/>
          <a:p>
            <a:r>
              <a:rPr lang="en-US" sz="4000" b="1" dirty="0"/>
              <a:t>DoD Funding: </a:t>
            </a:r>
            <a:br>
              <a:rPr lang="en-US" sz="4000" b="1" dirty="0"/>
            </a:br>
            <a:r>
              <a:rPr lang="en-US" sz="4000" b="1" dirty="0"/>
              <a:t>DHS And DTRA</a:t>
            </a:r>
          </a:p>
        </p:txBody>
      </p:sp>
      <p:sp>
        <p:nvSpPr>
          <p:cNvPr id="16" name="Rectangle 15">
            <a:extLst>
              <a:ext uri="{FF2B5EF4-FFF2-40B4-BE49-F238E27FC236}">
                <a16:creationId xmlns:a16="http://schemas.microsoft.com/office/drawing/2014/main" id="{AF2F604E-43BE-4DC3-B983-E071523364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67989"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4" name="Picture 3">
            <a:extLst>
              <a:ext uri="{FF2B5EF4-FFF2-40B4-BE49-F238E27FC236}">
                <a16:creationId xmlns:a16="http://schemas.microsoft.com/office/drawing/2014/main" id="{3A9B161B-E0EB-4D89-AAF8-E0F86BBDD1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76886" y="625683"/>
            <a:ext cx="2743200" cy="2743200"/>
          </a:xfrm>
          <a:prstGeom prst="rect">
            <a:avLst/>
          </a:prstGeom>
        </p:spPr>
      </p:pic>
      <p:sp>
        <p:nvSpPr>
          <p:cNvPr id="18" name="Rectangle 17">
            <a:extLst>
              <a:ext uri="{FF2B5EF4-FFF2-40B4-BE49-F238E27FC236}">
                <a16:creationId xmlns:a16="http://schemas.microsoft.com/office/drawing/2014/main" id="{08C9B587-E65E-4B52-B37C-ABEBB6E879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098" y="4546920"/>
            <a:ext cx="5019074"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5A377B7A-D2DD-423A-844E-CAC81C1595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70764" y="3550309"/>
            <a:ext cx="2755446" cy="2743200"/>
          </a:xfrm>
          <a:prstGeom prst="rect">
            <a:avLst/>
          </a:prstGeom>
        </p:spPr>
      </p:pic>
      <p:grpSp>
        <p:nvGrpSpPr>
          <p:cNvPr id="11" name="Group 10">
            <a:extLst>
              <a:ext uri="{FF2B5EF4-FFF2-40B4-BE49-F238E27FC236}">
                <a16:creationId xmlns:a16="http://schemas.microsoft.com/office/drawing/2014/main" id="{A91666E1-FE89-4F31-92B4-5BBE5C92B5F7}"/>
              </a:ext>
            </a:extLst>
          </p:cNvPr>
          <p:cNvGrpSpPr>
            <a:grpSpLocks noChangeAspect="1"/>
          </p:cNvGrpSpPr>
          <p:nvPr/>
        </p:nvGrpSpPr>
        <p:grpSpPr>
          <a:xfrm>
            <a:off x="219176" y="6309360"/>
            <a:ext cx="1792784" cy="365760"/>
            <a:chOff x="153258" y="80385"/>
            <a:chExt cx="3922607" cy="800282"/>
          </a:xfrm>
        </p:grpSpPr>
        <p:pic>
          <p:nvPicPr>
            <p:cNvPr id="13" name="Picture 12" descr="A picture containing rug, drawing&#10;&#10;Description automatically generated">
              <a:extLst>
                <a:ext uri="{FF2B5EF4-FFF2-40B4-BE49-F238E27FC236}">
                  <a16:creationId xmlns:a16="http://schemas.microsoft.com/office/drawing/2014/main" id="{2D32C9F2-675C-445A-8209-8F0DDF9A1DD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53258" y="80385"/>
              <a:ext cx="787579" cy="800282"/>
            </a:xfrm>
            <a:prstGeom prst="rect">
              <a:avLst/>
            </a:prstGeom>
          </p:spPr>
        </p:pic>
        <p:pic>
          <p:nvPicPr>
            <p:cNvPr id="15" name="Picture 14" descr="A picture containing drawing&#10;&#10;Description automatically generated">
              <a:extLst>
                <a:ext uri="{FF2B5EF4-FFF2-40B4-BE49-F238E27FC236}">
                  <a16:creationId xmlns:a16="http://schemas.microsoft.com/office/drawing/2014/main" id="{08B34BB8-A79D-4DAA-9F8E-445676FF8B1F}"/>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1094095" y="261412"/>
              <a:ext cx="2981770" cy="619255"/>
            </a:xfrm>
            <a:prstGeom prst="rect">
              <a:avLst/>
            </a:prstGeom>
          </p:spPr>
        </p:pic>
      </p:grpSp>
    </p:spTree>
    <p:extLst>
      <p:ext uri="{BB962C8B-B14F-4D97-AF65-F5344CB8AC3E}">
        <p14:creationId xmlns:p14="http://schemas.microsoft.com/office/powerpoint/2010/main" val="22095815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F94AA2BD-2E3F-4B1D-8127-5744B81153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EC1FCC-B8BF-4FF3-BF84-5ABE34033D42}"/>
              </a:ext>
            </a:extLst>
          </p:cNvPr>
          <p:cNvSpPr>
            <a:spLocks noGrp="1"/>
          </p:cNvSpPr>
          <p:nvPr>
            <p:ph type="title"/>
          </p:nvPr>
        </p:nvSpPr>
        <p:spPr>
          <a:xfrm>
            <a:off x="411480" y="987552"/>
            <a:ext cx="4485861" cy="1088136"/>
          </a:xfrm>
        </p:spPr>
        <p:txBody>
          <a:bodyPr vert="horz" lIns="91440" tIns="45720" rIns="91440" bIns="45720" rtlCol="0" anchor="b">
            <a:normAutofit/>
          </a:bodyPr>
          <a:lstStyle/>
          <a:p>
            <a:r>
              <a:rPr lang="en-US" sz="4000" b="1" dirty="0"/>
              <a:t>Agencies of Interest</a:t>
            </a:r>
            <a:endParaRPr lang="en-US" sz="4000" dirty="0"/>
          </a:p>
        </p:txBody>
      </p:sp>
      <p:sp>
        <p:nvSpPr>
          <p:cNvPr id="42" name="Rectangle 41">
            <a:extLst>
              <a:ext uri="{FF2B5EF4-FFF2-40B4-BE49-F238E27FC236}">
                <a16:creationId xmlns:a16="http://schemas.microsoft.com/office/drawing/2014/main" id="{4BD02261-2DC8-4AA8-9E16-7751AE89244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4" name="Rectangle 43">
            <a:extLst>
              <a:ext uri="{FF2B5EF4-FFF2-40B4-BE49-F238E27FC236}">
                <a16:creationId xmlns:a16="http://schemas.microsoft.com/office/drawing/2014/main" id="{3D752CF2-2291-40B5-B462-C17B174C10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6000"/>
            <a:ext cx="43891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6" name="Content Placeholder 5">
            <a:extLst>
              <a:ext uri="{FF2B5EF4-FFF2-40B4-BE49-F238E27FC236}">
                <a16:creationId xmlns:a16="http://schemas.microsoft.com/office/drawing/2014/main" id="{3A232D19-1990-4A99-BE8F-AC09C8B9A68C}"/>
              </a:ext>
            </a:extLst>
          </p:cNvPr>
          <p:cNvSpPr>
            <a:spLocks noGrp="1"/>
          </p:cNvSpPr>
          <p:nvPr>
            <p:ph sz="quarter" idx="4"/>
          </p:nvPr>
        </p:nvSpPr>
        <p:spPr>
          <a:xfrm>
            <a:off x="356377" y="2327368"/>
            <a:ext cx="6747310" cy="3836128"/>
          </a:xfrm>
        </p:spPr>
        <p:txBody>
          <a:bodyPr vert="horz" lIns="91440" tIns="45720" rIns="91440" bIns="45720" rtlCol="0" anchor="t">
            <a:normAutofit/>
          </a:bodyPr>
          <a:lstStyle/>
          <a:p>
            <a:r>
              <a:rPr lang="en-US" sz="1400" b="1" dirty="0"/>
              <a:t>AFRL/AFOSR: </a:t>
            </a:r>
            <a:r>
              <a:rPr lang="en-US" sz="1400" dirty="0"/>
              <a:t>Air Force Research Laboratory/Air Force Office of Sponsored Research (</a:t>
            </a:r>
            <a:r>
              <a:rPr lang="en-US" sz="1400" dirty="0">
                <a:hlinkClick r:id="rId2"/>
              </a:rPr>
              <a:t>http://www.wpafb.af.mil/afrl/afosr/</a:t>
            </a:r>
            <a:r>
              <a:rPr lang="en-US" sz="1400" dirty="0"/>
              <a:t>) </a:t>
            </a:r>
          </a:p>
          <a:p>
            <a:r>
              <a:rPr lang="en-US" sz="1400" b="1" dirty="0"/>
              <a:t>AMRMC</a:t>
            </a:r>
            <a:r>
              <a:rPr lang="en-US" sz="1400" dirty="0"/>
              <a:t>: Army Medical Research and Materiel Command (</a:t>
            </a:r>
            <a:r>
              <a:rPr lang="en-US" sz="1400" dirty="0">
                <a:hlinkClick r:id="rId3"/>
              </a:rPr>
              <a:t>http://mrmc.amedd.army.mil</a:t>
            </a:r>
            <a:r>
              <a:rPr lang="en-US" sz="1400" dirty="0"/>
              <a:t>) </a:t>
            </a:r>
          </a:p>
          <a:p>
            <a:r>
              <a:rPr lang="en-US" sz="1400" b="1" dirty="0"/>
              <a:t>ARL:</a:t>
            </a:r>
            <a:r>
              <a:rPr lang="en-US" sz="1400" dirty="0"/>
              <a:t> Army Research Laboratory (</a:t>
            </a:r>
            <a:r>
              <a:rPr lang="en-US" sz="1400" dirty="0">
                <a:hlinkClick r:id="rId4"/>
              </a:rPr>
              <a:t>http://www.arl.army.mil</a:t>
            </a:r>
            <a:r>
              <a:rPr lang="en-US" sz="1400" dirty="0"/>
              <a:t>)</a:t>
            </a:r>
          </a:p>
          <a:p>
            <a:r>
              <a:rPr lang="en-US" sz="1400" b="1" dirty="0"/>
              <a:t>ARO: </a:t>
            </a:r>
            <a:r>
              <a:rPr lang="en-US" sz="1400" dirty="0"/>
              <a:t>Army Research Office (</a:t>
            </a:r>
            <a:r>
              <a:rPr lang="en-US" sz="1400" dirty="0">
                <a:hlinkClick r:id="rId5"/>
              </a:rPr>
              <a:t>https://www.arl.army.mil/who-we-are/aro/</a:t>
            </a:r>
            <a:r>
              <a:rPr lang="en-US" sz="1400" dirty="0"/>
              <a:t>) </a:t>
            </a:r>
            <a:endParaRPr lang="en-US" sz="1400" b="1" dirty="0"/>
          </a:p>
          <a:p>
            <a:r>
              <a:rPr lang="en-US" sz="1400" b="1" dirty="0"/>
              <a:t>CDMRP</a:t>
            </a:r>
            <a:r>
              <a:rPr lang="en-US" sz="1400" dirty="0"/>
              <a:t>: Congressionally Directed Medical Research Programs (</a:t>
            </a:r>
            <a:r>
              <a:rPr lang="en-US" sz="1400" dirty="0">
                <a:hlinkClick r:id="rId6"/>
              </a:rPr>
              <a:t>http://cdmrp.army.mil/</a:t>
            </a:r>
            <a:r>
              <a:rPr lang="en-US" sz="1400" dirty="0"/>
              <a:t>) </a:t>
            </a:r>
          </a:p>
          <a:p>
            <a:r>
              <a:rPr lang="en-US" sz="1400" b="1" dirty="0"/>
              <a:t>DARPA:</a:t>
            </a:r>
            <a:r>
              <a:rPr lang="en-US" sz="1400" dirty="0"/>
              <a:t> Defense Advanced Research Projects Agency (</a:t>
            </a:r>
            <a:r>
              <a:rPr lang="en-US" sz="1400" dirty="0">
                <a:hlinkClick r:id="rId7"/>
              </a:rPr>
              <a:t>http://www.darpa.mil</a:t>
            </a:r>
            <a:r>
              <a:rPr lang="en-US" sz="1400" dirty="0"/>
              <a:t>) </a:t>
            </a:r>
          </a:p>
          <a:p>
            <a:r>
              <a:rPr lang="en-US" sz="1400" b="1" dirty="0"/>
              <a:t>DHS: </a:t>
            </a:r>
            <a:r>
              <a:rPr lang="en-US" sz="1400" dirty="0"/>
              <a:t>Department of Homeland Security (</a:t>
            </a:r>
            <a:r>
              <a:rPr lang="en-US" sz="1400" dirty="0">
                <a:hlinkClick r:id="rId8"/>
              </a:rPr>
              <a:t>http://www.dhs.gov</a:t>
            </a:r>
            <a:r>
              <a:rPr lang="en-US" sz="1400" dirty="0"/>
              <a:t>) </a:t>
            </a:r>
          </a:p>
          <a:p>
            <a:r>
              <a:rPr lang="en-US" sz="1400" b="1" dirty="0"/>
              <a:t>DTRA:</a:t>
            </a:r>
            <a:r>
              <a:rPr lang="en-US" sz="1400" dirty="0"/>
              <a:t> Defense Threat Reduction Agency (</a:t>
            </a:r>
            <a:r>
              <a:rPr lang="en-US" sz="1400" dirty="0">
                <a:hlinkClick r:id="rId9"/>
              </a:rPr>
              <a:t>http://www.dtra.mil</a:t>
            </a:r>
            <a:r>
              <a:rPr lang="en-US" sz="1400" dirty="0"/>
              <a:t>) </a:t>
            </a:r>
          </a:p>
          <a:p>
            <a:r>
              <a:rPr lang="en-US" sz="1400" b="1" dirty="0"/>
              <a:t>IARPA:</a:t>
            </a:r>
            <a:r>
              <a:rPr lang="en-US" sz="1400" dirty="0"/>
              <a:t> Intelligence Advanced Research Projects Activity (</a:t>
            </a:r>
            <a:r>
              <a:rPr lang="en-US" sz="1400" dirty="0">
                <a:hlinkClick r:id="rId10"/>
              </a:rPr>
              <a:t>http://www.iarpa.gov</a:t>
            </a:r>
            <a:r>
              <a:rPr lang="en-US" sz="1400" dirty="0"/>
              <a:t>) </a:t>
            </a:r>
          </a:p>
          <a:p>
            <a:r>
              <a:rPr lang="en-US" sz="1400" b="1" dirty="0"/>
              <a:t>ONR:</a:t>
            </a:r>
            <a:r>
              <a:rPr lang="en-US" sz="1400" dirty="0"/>
              <a:t> Office of Naval Research (</a:t>
            </a:r>
            <a:r>
              <a:rPr lang="en-US" sz="1400" dirty="0">
                <a:hlinkClick r:id="rId11"/>
              </a:rPr>
              <a:t>http://www.onr.navy.mil/</a:t>
            </a:r>
            <a:r>
              <a:rPr lang="en-US" sz="1400" dirty="0"/>
              <a:t>) </a:t>
            </a:r>
          </a:p>
          <a:p>
            <a:endParaRPr lang="en-US" sz="1000" dirty="0"/>
          </a:p>
        </p:txBody>
      </p:sp>
      <p:pic>
        <p:nvPicPr>
          <p:cNvPr id="7" name="Content Placeholder 6" descr="A close up of a logo&#10;&#10;Description automatically generated">
            <a:extLst>
              <a:ext uri="{FF2B5EF4-FFF2-40B4-BE49-F238E27FC236}">
                <a16:creationId xmlns:a16="http://schemas.microsoft.com/office/drawing/2014/main" id="{A4C2850E-7075-43BB-BE20-604B92D7B4E1}"/>
              </a:ext>
            </a:extLst>
          </p:cNvPr>
          <p:cNvPicPr>
            <a:picLocks noGrp="1" noChangeAspect="1"/>
          </p:cNvPicPr>
          <p:nvPr>
            <p:ph sz="half" idx="2"/>
          </p:nvPr>
        </p:nvPicPr>
        <p:blipFill rotWithShape="1">
          <a:blip r:embed="rId12">
            <a:extLst>
              <a:ext uri="{28A0092B-C50C-407E-A947-70E740481C1C}">
                <a14:useLocalDpi xmlns:a14="http://schemas.microsoft.com/office/drawing/2010/main" val="0"/>
              </a:ext>
            </a:extLst>
          </a:blip>
          <a:srcRect l="2418" r="11507" b="-1"/>
          <a:stretch/>
        </p:blipFill>
        <p:spPr>
          <a:xfrm>
            <a:off x="7162800" y="923882"/>
            <a:ext cx="5029200" cy="5010236"/>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effectLst>
            <a:outerShdw blurRad="50800" dist="38100" dir="10800000" algn="r" rotWithShape="0">
              <a:schemeClr val="bg1">
                <a:lumMod val="85000"/>
                <a:alpha val="30000"/>
              </a:schemeClr>
            </a:outerShdw>
          </a:effectLst>
        </p:spPr>
      </p:pic>
      <p:grpSp>
        <p:nvGrpSpPr>
          <p:cNvPr id="17" name="Group 16">
            <a:extLst>
              <a:ext uri="{FF2B5EF4-FFF2-40B4-BE49-F238E27FC236}">
                <a16:creationId xmlns:a16="http://schemas.microsoft.com/office/drawing/2014/main" id="{99558D6F-65DB-4C22-8E22-C5E6CE84F86E}"/>
              </a:ext>
            </a:extLst>
          </p:cNvPr>
          <p:cNvGrpSpPr>
            <a:grpSpLocks noChangeAspect="1"/>
          </p:cNvGrpSpPr>
          <p:nvPr/>
        </p:nvGrpSpPr>
        <p:grpSpPr>
          <a:xfrm>
            <a:off x="219176" y="6309360"/>
            <a:ext cx="1792784" cy="365760"/>
            <a:chOff x="153258" y="80385"/>
            <a:chExt cx="3922607" cy="800282"/>
          </a:xfrm>
        </p:grpSpPr>
        <p:pic>
          <p:nvPicPr>
            <p:cNvPr id="19" name="Picture 18" descr="A picture containing rug, drawing&#10;&#10;Description automatically generated">
              <a:extLst>
                <a:ext uri="{FF2B5EF4-FFF2-40B4-BE49-F238E27FC236}">
                  <a16:creationId xmlns:a16="http://schemas.microsoft.com/office/drawing/2014/main" id="{6513C4F1-B014-4D2B-930D-E2E3C78B61D8}"/>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53258" y="80385"/>
              <a:ext cx="787579" cy="800282"/>
            </a:xfrm>
            <a:prstGeom prst="rect">
              <a:avLst/>
            </a:prstGeom>
          </p:spPr>
        </p:pic>
        <p:pic>
          <p:nvPicPr>
            <p:cNvPr id="24" name="Picture 23" descr="A picture containing drawing&#10;&#10;Description automatically generated">
              <a:extLst>
                <a:ext uri="{FF2B5EF4-FFF2-40B4-BE49-F238E27FC236}">
                  <a16:creationId xmlns:a16="http://schemas.microsoft.com/office/drawing/2014/main" id="{5DF082E4-C3A1-4B6C-A5F3-9035E9D7CE9E}"/>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1094095" y="261412"/>
              <a:ext cx="2981770" cy="619255"/>
            </a:xfrm>
            <a:prstGeom prst="rect">
              <a:avLst/>
            </a:prstGeom>
          </p:spPr>
        </p:pic>
      </p:grpSp>
    </p:spTree>
    <p:extLst>
      <p:ext uri="{BB962C8B-B14F-4D97-AF65-F5344CB8AC3E}">
        <p14:creationId xmlns:p14="http://schemas.microsoft.com/office/powerpoint/2010/main" val="194449529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CC697E1-923A-4DF3-90DD-543E9A2FEF35}"/>
              </a:ext>
            </a:extLst>
          </p:cNvPr>
          <p:cNvSpPr>
            <a:spLocks noGrp="1"/>
          </p:cNvSpPr>
          <p:nvPr>
            <p:ph type="title"/>
          </p:nvPr>
        </p:nvSpPr>
        <p:spPr>
          <a:xfrm>
            <a:off x="1115568" y="548640"/>
            <a:ext cx="10168128" cy="1179576"/>
          </a:xfrm>
        </p:spPr>
        <p:txBody>
          <a:bodyPr>
            <a:normAutofit/>
          </a:bodyPr>
          <a:lstStyle/>
          <a:p>
            <a:r>
              <a:rPr lang="en-US" sz="4000" b="1" dirty="0"/>
              <a:t>Department of Homeland Security (DHS)</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1A18F5FC-9E14-4B6B-B191-A184117B1DCB}"/>
              </a:ext>
            </a:extLst>
          </p:cNvPr>
          <p:cNvSpPr>
            <a:spLocks noGrp="1"/>
          </p:cNvSpPr>
          <p:nvPr>
            <p:ph idx="1"/>
          </p:nvPr>
        </p:nvSpPr>
        <p:spPr>
          <a:xfrm>
            <a:off x="1115568" y="2481943"/>
            <a:ext cx="10168128" cy="3695020"/>
          </a:xfrm>
        </p:spPr>
        <p:txBody>
          <a:bodyPr>
            <a:normAutofit/>
          </a:bodyPr>
          <a:lstStyle/>
          <a:p>
            <a:r>
              <a:rPr lang="en-US" sz="2200" dirty="0"/>
              <a:t>Science and Technology Directorate (S&amp;T)</a:t>
            </a:r>
          </a:p>
          <a:p>
            <a:r>
              <a:rPr lang="en-US" sz="2200" dirty="0"/>
              <a:t>Long-Range Broad Agency Announcement</a:t>
            </a:r>
          </a:p>
          <a:p>
            <a:pPr lvl="1"/>
            <a:r>
              <a:rPr lang="en-US" sz="2200" dirty="0"/>
              <a:t>Open solicitation, no fixed deadline</a:t>
            </a:r>
          </a:p>
          <a:p>
            <a:pPr lvl="1"/>
            <a:r>
              <a:rPr lang="en-US" sz="2200" dirty="0"/>
              <a:t>Solicits proposals with a national security focus</a:t>
            </a:r>
          </a:p>
          <a:p>
            <a:pPr lvl="1"/>
            <a:r>
              <a:rPr lang="en-US" sz="2200" dirty="0"/>
              <a:t>Expressly for original, state-of-the-art research, or unique prototypes that require proof of concept</a:t>
            </a:r>
          </a:p>
          <a:p>
            <a:pPr lvl="1"/>
            <a:r>
              <a:rPr lang="en-US" sz="2200" dirty="0"/>
              <a:t>All submissions are peer reviewed</a:t>
            </a:r>
          </a:p>
          <a:p>
            <a:pPr lvl="1"/>
            <a:r>
              <a:rPr lang="en-US" sz="2200" dirty="0"/>
              <a:t>Typical 90-day turnaround of notification post-submission</a:t>
            </a:r>
          </a:p>
          <a:p>
            <a:r>
              <a:rPr lang="en-US" sz="2200" dirty="0"/>
              <a:t>Other solicitations are open with rolling deadlines, others have a deadline of 9/30, which is typical given the federal fiscal year cycle.</a:t>
            </a:r>
          </a:p>
          <a:p>
            <a:endParaRPr lang="en-US" sz="2200" dirty="0"/>
          </a:p>
        </p:txBody>
      </p:sp>
      <p:grpSp>
        <p:nvGrpSpPr>
          <p:cNvPr id="9" name="Group 8">
            <a:extLst>
              <a:ext uri="{FF2B5EF4-FFF2-40B4-BE49-F238E27FC236}">
                <a16:creationId xmlns:a16="http://schemas.microsoft.com/office/drawing/2014/main" id="{B4935C2C-1274-4E18-844D-66C09340A28D}"/>
              </a:ext>
            </a:extLst>
          </p:cNvPr>
          <p:cNvGrpSpPr>
            <a:grpSpLocks noChangeAspect="1"/>
          </p:cNvGrpSpPr>
          <p:nvPr/>
        </p:nvGrpSpPr>
        <p:grpSpPr>
          <a:xfrm>
            <a:off x="219176" y="6309360"/>
            <a:ext cx="1792784" cy="365760"/>
            <a:chOff x="153258" y="80385"/>
            <a:chExt cx="3922607" cy="800282"/>
          </a:xfrm>
        </p:grpSpPr>
        <p:pic>
          <p:nvPicPr>
            <p:cNvPr id="11" name="Picture 10" descr="A picture containing rug, drawing&#10;&#10;Description automatically generated">
              <a:extLst>
                <a:ext uri="{FF2B5EF4-FFF2-40B4-BE49-F238E27FC236}">
                  <a16:creationId xmlns:a16="http://schemas.microsoft.com/office/drawing/2014/main" id="{30CFC846-C962-48B9-A019-0271092D61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3258" y="80385"/>
              <a:ext cx="787579" cy="800282"/>
            </a:xfrm>
            <a:prstGeom prst="rect">
              <a:avLst/>
            </a:prstGeom>
          </p:spPr>
        </p:pic>
        <p:pic>
          <p:nvPicPr>
            <p:cNvPr id="13" name="Picture 12" descr="A picture containing drawing&#10;&#10;Description automatically generated">
              <a:extLst>
                <a:ext uri="{FF2B5EF4-FFF2-40B4-BE49-F238E27FC236}">
                  <a16:creationId xmlns:a16="http://schemas.microsoft.com/office/drawing/2014/main" id="{75748B14-6EBD-4934-9D84-1E2DC7ACCE09}"/>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94095" y="261412"/>
              <a:ext cx="2981770" cy="619255"/>
            </a:xfrm>
            <a:prstGeom prst="rect">
              <a:avLst/>
            </a:prstGeom>
          </p:spPr>
        </p:pic>
      </p:grpSp>
    </p:spTree>
    <p:extLst>
      <p:ext uri="{BB962C8B-B14F-4D97-AF65-F5344CB8AC3E}">
        <p14:creationId xmlns:p14="http://schemas.microsoft.com/office/powerpoint/2010/main" val="197726070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9" name="Rectangle 51">
            <a:extLst>
              <a:ext uri="{FF2B5EF4-FFF2-40B4-BE49-F238E27FC236}">
                <a16:creationId xmlns:a16="http://schemas.microsoft.com/office/drawing/2014/main" id="{560AFAAC-EA6C-45A9-9E03-C9C9F0193B4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outdoor, metal, sitting, bicycle&#10;&#10;Description automatically generated">
            <a:extLst>
              <a:ext uri="{FF2B5EF4-FFF2-40B4-BE49-F238E27FC236}">
                <a16:creationId xmlns:a16="http://schemas.microsoft.com/office/drawing/2014/main" id="{519EF606-C748-4DA4-8F69-70240CE4CD37}"/>
              </a:ext>
            </a:extLst>
          </p:cNvPr>
          <p:cNvPicPr>
            <a:picLocks noChangeAspect="1"/>
          </p:cNvPicPr>
          <p:nvPr/>
        </p:nvPicPr>
        <p:blipFill rotWithShape="1">
          <a:blip r:embed="rId2">
            <a:extLst>
              <a:ext uri="{28A0092B-C50C-407E-A947-70E740481C1C}">
                <a14:useLocalDpi xmlns:a14="http://schemas.microsoft.com/office/drawing/2010/main" val="0"/>
              </a:ext>
            </a:extLst>
          </a:blip>
          <a:srcRect r="-2" b="6168"/>
          <a:stretch/>
        </p:blipFill>
        <p:spPr>
          <a:xfrm>
            <a:off x="4883022" y="10"/>
            <a:ext cx="7308978" cy="6857990"/>
          </a:xfrm>
          <a:custGeom>
            <a:avLst/>
            <a:gdLst/>
            <a:ahLst/>
            <a:cxnLst/>
            <a:rect l="l" t="t" r="r" b="b"/>
            <a:pathLst>
              <a:path w="7308978" h="6858000">
                <a:moveTo>
                  <a:pt x="0" y="0"/>
                </a:moveTo>
                <a:lnTo>
                  <a:pt x="7308978" y="0"/>
                </a:lnTo>
                <a:lnTo>
                  <a:pt x="7308978" y="6858000"/>
                </a:lnTo>
                <a:lnTo>
                  <a:pt x="0" y="6858000"/>
                </a:lnTo>
                <a:lnTo>
                  <a:pt x="62983" y="6788730"/>
                </a:lnTo>
                <a:cubicBezTo>
                  <a:pt x="773509" y="5928900"/>
                  <a:pt x="1212978" y="4741056"/>
                  <a:pt x="1212978" y="3429000"/>
                </a:cubicBezTo>
                <a:cubicBezTo>
                  <a:pt x="1212978" y="2116944"/>
                  <a:pt x="773509" y="929100"/>
                  <a:pt x="62983" y="69271"/>
                </a:cubicBezTo>
                <a:close/>
              </a:path>
            </a:pathLst>
          </a:custGeom>
        </p:spPr>
      </p:pic>
      <p:sp useBgFill="1">
        <p:nvSpPr>
          <p:cNvPr id="70" name="Freeform: Shape 53">
            <a:extLst>
              <a:ext uri="{FF2B5EF4-FFF2-40B4-BE49-F238E27FC236}">
                <a16:creationId xmlns:a16="http://schemas.microsoft.com/office/drawing/2014/main" id="{83549E37-C86B-4401-90BD-D8BF83859F1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3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3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3" y="0"/>
                </a:lnTo>
                <a:lnTo>
                  <a:pt x="4946006" y="69271"/>
                </a:lnTo>
                <a:cubicBezTo>
                  <a:pt x="5656532" y="929100"/>
                  <a:pt x="6096001" y="2116944"/>
                  <a:pt x="6096001" y="3429000"/>
                </a:cubicBezTo>
                <a:cubicBezTo>
                  <a:pt x="6096001" y="4741056"/>
                  <a:pt x="5656532" y="5928900"/>
                  <a:pt x="4946006" y="6788730"/>
                </a:cubicBezTo>
                <a:lnTo>
                  <a:pt x="4883023"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1" name="Freeform: Shape 55">
            <a:extLst>
              <a:ext uri="{FF2B5EF4-FFF2-40B4-BE49-F238E27FC236}">
                <a16:creationId xmlns:a16="http://schemas.microsoft.com/office/drawing/2014/main" id="{8A17784E-76D8-4521-A77D-0D2EBB9230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86857" cy="6858000"/>
          </a:xfrm>
          <a:custGeom>
            <a:avLst/>
            <a:gdLst>
              <a:gd name="connsiteX0" fmla="*/ 0 w 6086857"/>
              <a:gd name="connsiteY0" fmla="*/ 0 h 6858000"/>
              <a:gd name="connsiteX1" fmla="*/ 4873879 w 6086857"/>
              <a:gd name="connsiteY1" fmla="*/ 0 h 6858000"/>
              <a:gd name="connsiteX2" fmla="*/ 4936862 w 6086857"/>
              <a:gd name="connsiteY2" fmla="*/ 69271 h 6858000"/>
              <a:gd name="connsiteX3" fmla="*/ 6086857 w 6086857"/>
              <a:gd name="connsiteY3" fmla="*/ 3429000 h 6858000"/>
              <a:gd name="connsiteX4" fmla="*/ 4936862 w 6086857"/>
              <a:gd name="connsiteY4" fmla="*/ 6788730 h 6858000"/>
              <a:gd name="connsiteX5" fmla="*/ 4873879 w 6086857"/>
              <a:gd name="connsiteY5" fmla="*/ 6858000 h 6858000"/>
              <a:gd name="connsiteX6" fmla="*/ 0 w 608685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6857" h="6858000">
                <a:moveTo>
                  <a:pt x="0" y="0"/>
                </a:moveTo>
                <a:lnTo>
                  <a:pt x="4873879" y="0"/>
                </a:lnTo>
                <a:lnTo>
                  <a:pt x="4936862" y="69271"/>
                </a:lnTo>
                <a:cubicBezTo>
                  <a:pt x="5647388" y="929100"/>
                  <a:pt x="6086857" y="2116944"/>
                  <a:pt x="6086857" y="3429000"/>
                </a:cubicBezTo>
                <a:cubicBezTo>
                  <a:pt x="6086857" y="4741056"/>
                  <a:pt x="5647388" y="5928900"/>
                  <a:pt x="4936862" y="6788730"/>
                </a:cubicBezTo>
                <a:lnTo>
                  <a:pt x="487387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A7F4C5D-3E0B-45C1-A53D-B95DCE7621ED}"/>
              </a:ext>
            </a:extLst>
          </p:cNvPr>
          <p:cNvSpPr>
            <a:spLocks noGrp="1"/>
          </p:cNvSpPr>
          <p:nvPr>
            <p:ph type="title"/>
          </p:nvPr>
        </p:nvSpPr>
        <p:spPr>
          <a:xfrm>
            <a:off x="374904" y="856488"/>
            <a:ext cx="4992624" cy="1243584"/>
          </a:xfrm>
        </p:spPr>
        <p:txBody>
          <a:bodyPr anchor="ctr">
            <a:normAutofit/>
          </a:bodyPr>
          <a:lstStyle/>
          <a:p>
            <a:r>
              <a:rPr lang="en-US" sz="4000" b="1" dirty="0"/>
              <a:t>DTRA’s Mission Directorates</a:t>
            </a:r>
          </a:p>
        </p:txBody>
      </p:sp>
      <p:sp>
        <p:nvSpPr>
          <p:cNvPr id="72" name="Rectangle 57">
            <a:extLst>
              <a:ext uri="{FF2B5EF4-FFF2-40B4-BE49-F238E27FC236}">
                <a16:creationId xmlns:a16="http://schemas.microsoft.com/office/drawing/2014/main" id="{C0036C6B-F09C-4EAB-AE02-8D056EE7485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24325"/>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3" name="Rectangle 59">
            <a:extLst>
              <a:ext uri="{FF2B5EF4-FFF2-40B4-BE49-F238E27FC236}">
                <a16:creationId xmlns:a16="http://schemas.microsoft.com/office/drawing/2014/main" id="{FC8D5885-2804-4D3C-BE31-902E4D3279B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769" y="2195336"/>
            <a:ext cx="49834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16B55194-DCAD-4252-B9AF-6A84D689DD6F}"/>
              </a:ext>
            </a:extLst>
          </p:cNvPr>
          <p:cNvSpPr>
            <a:spLocks noGrp="1"/>
          </p:cNvSpPr>
          <p:nvPr>
            <p:ph idx="1"/>
          </p:nvPr>
        </p:nvSpPr>
        <p:spPr>
          <a:xfrm>
            <a:off x="374904" y="2522949"/>
            <a:ext cx="5065776" cy="3402363"/>
          </a:xfrm>
        </p:spPr>
        <p:txBody>
          <a:bodyPr anchor="t">
            <a:normAutofit/>
          </a:bodyPr>
          <a:lstStyle/>
          <a:p>
            <a:r>
              <a:rPr lang="en-US" sz="1700" dirty="0">
                <a:hlinkClick r:id="rId3"/>
              </a:rPr>
              <a:t>https://www.dtra.mil/MissionDirectorates/</a:t>
            </a:r>
            <a:endParaRPr lang="en-US" sz="1700" dirty="0"/>
          </a:p>
          <a:p>
            <a:pPr lvl="1"/>
            <a:r>
              <a:rPr lang="en-US" sz="1700" dirty="0"/>
              <a:t>Seven DTRA Directorates</a:t>
            </a:r>
          </a:p>
          <a:p>
            <a:pPr lvl="1"/>
            <a:r>
              <a:rPr lang="en-US" sz="1700" b="1" dirty="0"/>
              <a:t>Research &amp; Development Directorate</a:t>
            </a:r>
            <a:r>
              <a:rPr lang="en-US" sz="1700" dirty="0"/>
              <a:t>: Provide science, technology and capability development investments that maintain the U.S. military’s technological superiority in countering WMD and asymmetric threats, mitigate the risks of technical surprise and respond to the warfighter’s urgent technical requirements.</a:t>
            </a:r>
          </a:p>
          <a:p>
            <a:pPr lvl="1"/>
            <a:r>
              <a:rPr lang="en-US" sz="1700" dirty="0"/>
              <a:t>Website under development: </a:t>
            </a:r>
            <a:r>
              <a:rPr lang="en-US" sz="1700" dirty="0">
                <a:hlinkClick r:id="rId4"/>
              </a:rPr>
              <a:t>https://www.dtra.mil/Mission/Mission-Directorates/Research-and-Development/#</a:t>
            </a:r>
            <a:r>
              <a:rPr lang="en-US" sz="1700" dirty="0"/>
              <a:t> </a:t>
            </a:r>
          </a:p>
          <a:p>
            <a:endParaRPr lang="en-US" sz="1700" dirty="0"/>
          </a:p>
        </p:txBody>
      </p:sp>
      <p:grpSp>
        <p:nvGrpSpPr>
          <p:cNvPr id="40" name="Group 39">
            <a:extLst>
              <a:ext uri="{FF2B5EF4-FFF2-40B4-BE49-F238E27FC236}">
                <a16:creationId xmlns:a16="http://schemas.microsoft.com/office/drawing/2014/main" id="{F1DC842E-2F13-44F9-A4C7-B3039DC6A25C}"/>
              </a:ext>
            </a:extLst>
          </p:cNvPr>
          <p:cNvGrpSpPr>
            <a:grpSpLocks noChangeAspect="1"/>
          </p:cNvGrpSpPr>
          <p:nvPr/>
        </p:nvGrpSpPr>
        <p:grpSpPr>
          <a:xfrm>
            <a:off x="219176" y="6309360"/>
            <a:ext cx="1792784" cy="365760"/>
            <a:chOff x="153258" y="80385"/>
            <a:chExt cx="3922607" cy="800282"/>
          </a:xfrm>
        </p:grpSpPr>
        <p:pic>
          <p:nvPicPr>
            <p:cNvPr id="42" name="Picture 41" descr="A picture containing rug, drawing&#10;&#10;Description automatically generated">
              <a:extLst>
                <a:ext uri="{FF2B5EF4-FFF2-40B4-BE49-F238E27FC236}">
                  <a16:creationId xmlns:a16="http://schemas.microsoft.com/office/drawing/2014/main" id="{C6525555-0E26-4831-A0AE-98DE223E2E1A}"/>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53258" y="80385"/>
              <a:ext cx="787579" cy="800282"/>
            </a:xfrm>
            <a:prstGeom prst="rect">
              <a:avLst/>
            </a:prstGeom>
          </p:spPr>
        </p:pic>
        <p:pic>
          <p:nvPicPr>
            <p:cNvPr id="44" name="Picture 43" descr="A picture containing drawing&#10;&#10;Description automatically generated">
              <a:extLst>
                <a:ext uri="{FF2B5EF4-FFF2-40B4-BE49-F238E27FC236}">
                  <a16:creationId xmlns:a16="http://schemas.microsoft.com/office/drawing/2014/main" id="{48A0E550-A0A2-4BD8-9CD2-9C01EFC52D95}"/>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1094095" y="261412"/>
              <a:ext cx="2981770" cy="619255"/>
            </a:xfrm>
            <a:prstGeom prst="rect">
              <a:avLst/>
            </a:prstGeom>
          </p:spPr>
        </p:pic>
      </p:grpSp>
    </p:spTree>
    <p:extLst>
      <p:ext uri="{BB962C8B-B14F-4D97-AF65-F5344CB8AC3E}">
        <p14:creationId xmlns:p14="http://schemas.microsoft.com/office/powerpoint/2010/main" val="420911257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179235F-E59E-4012-9155-6852404B2F7E}"/>
              </a:ext>
            </a:extLst>
          </p:cNvPr>
          <p:cNvSpPr>
            <a:spLocks noGrp="1"/>
          </p:cNvSpPr>
          <p:nvPr>
            <p:ph type="title"/>
          </p:nvPr>
        </p:nvSpPr>
        <p:spPr>
          <a:xfrm>
            <a:off x="1115568" y="548640"/>
            <a:ext cx="10168128" cy="1179576"/>
          </a:xfrm>
        </p:spPr>
        <p:txBody>
          <a:bodyPr>
            <a:normAutofit/>
          </a:bodyPr>
          <a:lstStyle/>
          <a:p>
            <a:endParaRPr lang="en-US" sz="4000" b="1" dirty="0">
              <a:cs typeface="Calibri Light"/>
            </a:endParaRP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C13BFF8A-973B-43B4-ADA3-18938675370B}"/>
              </a:ext>
            </a:extLst>
          </p:cNvPr>
          <p:cNvSpPr>
            <a:spLocks noGrp="1"/>
          </p:cNvSpPr>
          <p:nvPr>
            <p:ph idx="1"/>
          </p:nvPr>
        </p:nvSpPr>
        <p:spPr>
          <a:xfrm>
            <a:off x="1115568" y="2481943"/>
            <a:ext cx="10168128" cy="3695020"/>
          </a:xfrm>
        </p:spPr>
        <p:txBody>
          <a:bodyPr vert="horz" lIns="91440" tIns="45720" rIns="91440" bIns="45720" rtlCol="0" anchor="t">
            <a:normAutofit/>
          </a:bodyPr>
          <a:lstStyle/>
          <a:p>
            <a:endParaRPr lang="en-US" sz="2200" dirty="0"/>
          </a:p>
        </p:txBody>
      </p:sp>
      <p:grpSp>
        <p:nvGrpSpPr>
          <p:cNvPr id="9" name="Group 8">
            <a:extLst>
              <a:ext uri="{FF2B5EF4-FFF2-40B4-BE49-F238E27FC236}">
                <a16:creationId xmlns:a16="http://schemas.microsoft.com/office/drawing/2014/main" id="{0C7AD47D-2789-4DDF-A7E2-351653928FCA}"/>
              </a:ext>
            </a:extLst>
          </p:cNvPr>
          <p:cNvGrpSpPr>
            <a:grpSpLocks noChangeAspect="1"/>
          </p:cNvGrpSpPr>
          <p:nvPr/>
        </p:nvGrpSpPr>
        <p:grpSpPr>
          <a:xfrm>
            <a:off x="219176" y="6309360"/>
            <a:ext cx="1792784" cy="365760"/>
            <a:chOff x="153258" y="80385"/>
            <a:chExt cx="3922607" cy="800282"/>
          </a:xfrm>
        </p:grpSpPr>
        <p:pic>
          <p:nvPicPr>
            <p:cNvPr id="11" name="Picture 10" descr="A picture containing rug, drawing&#10;&#10;Description automatically generated">
              <a:extLst>
                <a:ext uri="{FF2B5EF4-FFF2-40B4-BE49-F238E27FC236}">
                  <a16:creationId xmlns:a16="http://schemas.microsoft.com/office/drawing/2014/main" id="{3BC151D3-1783-464F-8BEA-A68A5F84A29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3258" y="80385"/>
              <a:ext cx="787579" cy="800282"/>
            </a:xfrm>
            <a:prstGeom prst="rect">
              <a:avLst/>
            </a:prstGeom>
          </p:spPr>
        </p:pic>
        <p:pic>
          <p:nvPicPr>
            <p:cNvPr id="13" name="Picture 12" descr="A picture containing drawing&#10;&#10;Description automatically generated">
              <a:extLst>
                <a:ext uri="{FF2B5EF4-FFF2-40B4-BE49-F238E27FC236}">
                  <a16:creationId xmlns:a16="http://schemas.microsoft.com/office/drawing/2014/main" id="{D0BB7AEE-52BD-40F4-88A8-0CCAD7C5BE9B}"/>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94095" y="261412"/>
              <a:ext cx="2981770" cy="619255"/>
            </a:xfrm>
            <a:prstGeom prst="rect">
              <a:avLst/>
            </a:prstGeom>
          </p:spPr>
        </p:pic>
      </p:grpSp>
    </p:spTree>
    <p:extLst>
      <p:ext uri="{BB962C8B-B14F-4D97-AF65-F5344CB8AC3E}">
        <p14:creationId xmlns:p14="http://schemas.microsoft.com/office/powerpoint/2010/main" val="283542142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179235F-E59E-4012-9155-6852404B2F7E}"/>
              </a:ext>
            </a:extLst>
          </p:cNvPr>
          <p:cNvSpPr>
            <a:spLocks noGrp="1"/>
          </p:cNvSpPr>
          <p:nvPr>
            <p:ph type="title"/>
          </p:nvPr>
        </p:nvSpPr>
        <p:spPr>
          <a:xfrm>
            <a:off x="1115568" y="548640"/>
            <a:ext cx="10168128" cy="1179576"/>
          </a:xfrm>
        </p:spPr>
        <p:txBody>
          <a:bodyPr>
            <a:normAutofit/>
          </a:bodyPr>
          <a:lstStyle/>
          <a:p>
            <a:endParaRPr lang="en-US" sz="4000" b="1" dirty="0">
              <a:cs typeface="Calibri Light"/>
            </a:endParaRP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C13BFF8A-973B-43B4-ADA3-18938675370B}"/>
              </a:ext>
            </a:extLst>
          </p:cNvPr>
          <p:cNvSpPr>
            <a:spLocks noGrp="1"/>
          </p:cNvSpPr>
          <p:nvPr>
            <p:ph idx="1"/>
          </p:nvPr>
        </p:nvSpPr>
        <p:spPr>
          <a:xfrm>
            <a:off x="1115568" y="2481943"/>
            <a:ext cx="10168128" cy="3695020"/>
          </a:xfrm>
        </p:spPr>
        <p:txBody>
          <a:bodyPr vert="horz" lIns="91440" tIns="45720" rIns="91440" bIns="45720" rtlCol="0" anchor="t">
            <a:normAutofit/>
          </a:bodyPr>
          <a:lstStyle/>
          <a:p>
            <a:endParaRPr lang="en-US" sz="2200" dirty="0"/>
          </a:p>
        </p:txBody>
      </p:sp>
      <p:grpSp>
        <p:nvGrpSpPr>
          <p:cNvPr id="9" name="Group 8">
            <a:extLst>
              <a:ext uri="{FF2B5EF4-FFF2-40B4-BE49-F238E27FC236}">
                <a16:creationId xmlns:a16="http://schemas.microsoft.com/office/drawing/2014/main" id="{0C7AD47D-2789-4DDF-A7E2-351653928FCA}"/>
              </a:ext>
            </a:extLst>
          </p:cNvPr>
          <p:cNvGrpSpPr>
            <a:grpSpLocks noChangeAspect="1"/>
          </p:cNvGrpSpPr>
          <p:nvPr/>
        </p:nvGrpSpPr>
        <p:grpSpPr>
          <a:xfrm>
            <a:off x="219176" y="6309360"/>
            <a:ext cx="1792784" cy="365760"/>
            <a:chOff x="153258" y="80385"/>
            <a:chExt cx="3922607" cy="800282"/>
          </a:xfrm>
        </p:grpSpPr>
        <p:pic>
          <p:nvPicPr>
            <p:cNvPr id="11" name="Picture 10" descr="A picture containing rug, drawing&#10;&#10;Description automatically generated">
              <a:extLst>
                <a:ext uri="{FF2B5EF4-FFF2-40B4-BE49-F238E27FC236}">
                  <a16:creationId xmlns:a16="http://schemas.microsoft.com/office/drawing/2014/main" id="{3BC151D3-1783-464F-8BEA-A68A5F84A29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3258" y="80385"/>
              <a:ext cx="787579" cy="800282"/>
            </a:xfrm>
            <a:prstGeom prst="rect">
              <a:avLst/>
            </a:prstGeom>
          </p:spPr>
        </p:pic>
        <p:pic>
          <p:nvPicPr>
            <p:cNvPr id="13" name="Picture 12" descr="A picture containing drawing&#10;&#10;Description automatically generated">
              <a:extLst>
                <a:ext uri="{FF2B5EF4-FFF2-40B4-BE49-F238E27FC236}">
                  <a16:creationId xmlns:a16="http://schemas.microsoft.com/office/drawing/2014/main" id="{D0BB7AEE-52BD-40F4-88A8-0CCAD7C5BE9B}"/>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94095" y="261412"/>
              <a:ext cx="2981770" cy="619255"/>
            </a:xfrm>
            <a:prstGeom prst="rect">
              <a:avLst/>
            </a:prstGeom>
          </p:spPr>
        </p:pic>
      </p:grpSp>
    </p:spTree>
    <p:extLst>
      <p:ext uri="{BB962C8B-B14F-4D97-AF65-F5344CB8AC3E}">
        <p14:creationId xmlns:p14="http://schemas.microsoft.com/office/powerpoint/2010/main" val="236356855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179235F-E59E-4012-9155-6852404B2F7E}"/>
              </a:ext>
            </a:extLst>
          </p:cNvPr>
          <p:cNvSpPr>
            <a:spLocks noGrp="1"/>
          </p:cNvSpPr>
          <p:nvPr>
            <p:ph type="title"/>
          </p:nvPr>
        </p:nvSpPr>
        <p:spPr>
          <a:xfrm>
            <a:off x="1115568" y="548640"/>
            <a:ext cx="10168128" cy="1179576"/>
          </a:xfrm>
        </p:spPr>
        <p:txBody>
          <a:bodyPr>
            <a:normAutofit/>
          </a:bodyPr>
          <a:lstStyle/>
          <a:p>
            <a:endParaRPr lang="en-US" sz="4000" b="1" dirty="0">
              <a:cs typeface="Calibri Light"/>
            </a:endParaRP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C13BFF8A-973B-43B4-ADA3-18938675370B}"/>
              </a:ext>
            </a:extLst>
          </p:cNvPr>
          <p:cNvSpPr>
            <a:spLocks noGrp="1"/>
          </p:cNvSpPr>
          <p:nvPr>
            <p:ph idx="1"/>
          </p:nvPr>
        </p:nvSpPr>
        <p:spPr>
          <a:xfrm>
            <a:off x="1115568" y="2481943"/>
            <a:ext cx="10168128" cy="3695020"/>
          </a:xfrm>
        </p:spPr>
        <p:txBody>
          <a:bodyPr vert="horz" lIns="91440" tIns="45720" rIns="91440" bIns="45720" rtlCol="0" anchor="t">
            <a:normAutofit/>
          </a:bodyPr>
          <a:lstStyle/>
          <a:p>
            <a:endParaRPr lang="en-US" sz="2200" dirty="0">
              <a:cs typeface="Calibri"/>
            </a:endParaRPr>
          </a:p>
          <a:p>
            <a:endParaRPr lang="en-US" sz="2200" dirty="0"/>
          </a:p>
        </p:txBody>
      </p:sp>
      <p:grpSp>
        <p:nvGrpSpPr>
          <p:cNvPr id="9" name="Group 8">
            <a:extLst>
              <a:ext uri="{FF2B5EF4-FFF2-40B4-BE49-F238E27FC236}">
                <a16:creationId xmlns:a16="http://schemas.microsoft.com/office/drawing/2014/main" id="{0C7AD47D-2789-4DDF-A7E2-351653928FCA}"/>
              </a:ext>
            </a:extLst>
          </p:cNvPr>
          <p:cNvGrpSpPr>
            <a:grpSpLocks noChangeAspect="1"/>
          </p:cNvGrpSpPr>
          <p:nvPr/>
        </p:nvGrpSpPr>
        <p:grpSpPr>
          <a:xfrm>
            <a:off x="219176" y="6309360"/>
            <a:ext cx="1792784" cy="365760"/>
            <a:chOff x="153258" y="80385"/>
            <a:chExt cx="3922607" cy="800282"/>
          </a:xfrm>
        </p:grpSpPr>
        <p:pic>
          <p:nvPicPr>
            <p:cNvPr id="11" name="Picture 10" descr="A picture containing rug, drawing&#10;&#10;Description automatically generated">
              <a:extLst>
                <a:ext uri="{FF2B5EF4-FFF2-40B4-BE49-F238E27FC236}">
                  <a16:creationId xmlns:a16="http://schemas.microsoft.com/office/drawing/2014/main" id="{3BC151D3-1783-464F-8BEA-A68A5F84A29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3258" y="80385"/>
              <a:ext cx="787579" cy="800282"/>
            </a:xfrm>
            <a:prstGeom prst="rect">
              <a:avLst/>
            </a:prstGeom>
          </p:spPr>
        </p:pic>
        <p:pic>
          <p:nvPicPr>
            <p:cNvPr id="13" name="Picture 12" descr="A picture containing drawing&#10;&#10;Description automatically generated">
              <a:extLst>
                <a:ext uri="{FF2B5EF4-FFF2-40B4-BE49-F238E27FC236}">
                  <a16:creationId xmlns:a16="http://schemas.microsoft.com/office/drawing/2014/main" id="{D0BB7AEE-52BD-40F4-88A8-0CCAD7C5BE9B}"/>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94095" y="261412"/>
              <a:ext cx="2981770" cy="619255"/>
            </a:xfrm>
            <a:prstGeom prst="rect">
              <a:avLst/>
            </a:prstGeom>
          </p:spPr>
        </p:pic>
      </p:grpSp>
    </p:spTree>
    <p:extLst>
      <p:ext uri="{BB962C8B-B14F-4D97-AF65-F5344CB8AC3E}">
        <p14:creationId xmlns:p14="http://schemas.microsoft.com/office/powerpoint/2010/main" val="26582209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25">
            <a:extLst>
              <a:ext uri="{FF2B5EF4-FFF2-40B4-BE49-F238E27FC236}">
                <a16:creationId xmlns:a16="http://schemas.microsoft.com/office/drawing/2014/main" id="{6B5E2835-4E47-45B3-9CFE-732FF7B0547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person posing for the camera&#10;&#10;Description automatically generated">
            <a:extLst>
              <a:ext uri="{FF2B5EF4-FFF2-40B4-BE49-F238E27FC236}">
                <a16:creationId xmlns:a16="http://schemas.microsoft.com/office/drawing/2014/main" id="{3F84FCB1-4704-49AF-9CF7-B03B9223AB8F}"/>
              </a:ext>
            </a:extLst>
          </p:cNvPr>
          <p:cNvPicPr>
            <a:picLocks noChangeAspect="1"/>
          </p:cNvPicPr>
          <p:nvPr/>
        </p:nvPicPr>
        <p:blipFill rotWithShape="1">
          <a:blip r:embed="rId2"/>
          <a:srcRect r="5065"/>
          <a:stretch/>
        </p:blipFill>
        <p:spPr>
          <a:xfrm>
            <a:off x="3242695" y="10"/>
            <a:ext cx="8949307" cy="6857990"/>
          </a:xfrm>
          <a:custGeom>
            <a:avLst/>
            <a:gdLst/>
            <a:ahLst/>
            <a:cxnLst/>
            <a:rect l="l" t="t" r="r" b="b"/>
            <a:pathLst>
              <a:path w="8949307" h="6858000">
                <a:moveTo>
                  <a:pt x="0" y="0"/>
                </a:moveTo>
                <a:lnTo>
                  <a:pt x="8949307" y="0"/>
                </a:lnTo>
                <a:lnTo>
                  <a:pt x="8949307" y="6858000"/>
                </a:lnTo>
                <a:lnTo>
                  <a:pt x="0" y="6858000"/>
                </a:lnTo>
                <a:lnTo>
                  <a:pt x="62983" y="6788730"/>
                </a:lnTo>
                <a:cubicBezTo>
                  <a:pt x="773509" y="5928900"/>
                  <a:pt x="1212979" y="4741056"/>
                  <a:pt x="1212979" y="3429000"/>
                </a:cubicBezTo>
                <a:cubicBezTo>
                  <a:pt x="1212979" y="2116944"/>
                  <a:pt x="773509" y="929100"/>
                  <a:pt x="62983" y="69271"/>
                </a:cubicBezTo>
                <a:close/>
              </a:path>
            </a:pathLst>
          </a:custGeom>
        </p:spPr>
      </p:pic>
      <p:sp useBgFill="1">
        <p:nvSpPr>
          <p:cNvPr id="35" name="Freeform: Shape 27">
            <a:extLst>
              <a:ext uri="{FF2B5EF4-FFF2-40B4-BE49-F238E27FC236}">
                <a16:creationId xmlns:a16="http://schemas.microsoft.com/office/drawing/2014/main" id="{5B45AD5D-AA52-4F7B-9362-576A39AD9E0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D5D5D5"/>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6" name="Freeform: Shape 29">
            <a:extLst>
              <a:ext uri="{FF2B5EF4-FFF2-40B4-BE49-F238E27FC236}">
                <a16:creationId xmlns:a16="http://schemas.microsoft.com/office/drawing/2014/main" id="{AEDD7960-4866-4399-BEF6-DD1431AB4E3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itle 7">
            <a:extLst>
              <a:ext uri="{FF2B5EF4-FFF2-40B4-BE49-F238E27FC236}">
                <a16:creationId xmlns:a16="http://schemas.microsoft.com/office/drawing/2014/main" id="{3443E712-ABAE-4B2D-A6A2-A49E2AD0FB5A}"/>
              </a:ext>
            </a:extLst>
          </p:cNvPr>
          <p:cNvSpPr>
            <a:spLocks noGrp="1"/>
          </p:cNvSpPr>
          <p:nvPr>
            <p:ph type="ctrTitle"/>
          </p:nvPr>
        </p:nvSpPr>
        <p:spPr>
          <a:xfrm>
            <a:off x="371094" y="1161288"/>
            <a:ext cx="3438144" cy="1125728"/>
          </a:xfrm>
          <a:prstGeom prst="rect">
            <a:avLst/>
          </a:prstGeom>
        </p:spPr>
        <p:txBody>
          <a:bodyPr vert="horz" lIns="91440" tIns="45720" rIns="91440" bIns="45720" rtlCol="0" anchor="b">
            <a:noAutofit/>
          </a:bodyPr>
          <a:lstStyle/>
          <a:p>
            <a:pPr algn="l"/>
            <a:r>
              <a:rPr lang="en-US" sz="4000" b="1" dirty="0"/>
              <a:t>The </a:t>
            </a:r>
            <a:r>
              <a:rPr lang="en-US" sz="4000" b="1" dirty="0" err="1"/>
              <a:t>Heilmeier</a:t>
            </a:r>
            <a:r>
              <a:rPr lang="en-US" sz="4000" b="1" dirty="0"/>
              <a:t> Catechism</a:t>
            </a:r>
          </a:p>
        </p:txBody>
      </p:sp>
      <p:sp>
        <p:nvSpPr>
          <p:cNvPr id="32" name="Rectangle 31">
            <a:extLst>
              <a:ext uri="{FF2B5EF4-FFF2-40B4-BE49-F238E27FC236}">
                <a16:creationId xmlns:a16="http://schemas.microsoft.com/office/drawing/2014/main" id="{55D4142C-5077-457F-A6AD-3FECFDB3968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4" name="Rectangle 33">
            <a:extLst>
              <a:ext uri="{FF2B5EF4-FFF2-40B4-BE49-F238E27FC236}">
                <a16:creationId xmlns:a16="http://schemas.microsoft.com/office/drawing/2014/main" id="{7A5F0580-5EE9-419F-96EE-B6529EF6E7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375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Rectangle 2">
            <a:extLst>
              <a:ext uri="{FF2B5EF4-FFF2-40B4-BE49-F238E27FC236}">
                <a16:creationId xmlns:a16="http://schemas.microsoft.com/office/drawing/2014/main" id="{EF710796-9CA7-4149-B687-0323A1CF1E64}"/>
              </a:ext>
            </a:extLst>
          </p:cNvPr>
          <p:cNvSpPr/>
          <p:nvPr/>
        </p:nvSpPr>
        <p:spPr>
          <a:xfrm>
            <a:off x="162480" y="2640871"/>
            <a:ext cx="3891190" cy="4066784"/>
          </a:xfrm>
          <a:prstGeom prst="rect">
            <a:avLst/>
          </a:prstGeom>
        </p:spPr>
        <p:txBody>
          <a:bodyPr vert="horz" lIns="91440" tIns="45720" rIns="91440" bIns="45720" rtlCol="0" anchor="t">
            <a:noAutofit/>
          </a:bodyPr>
          <a:lstStyle/>
          <a:p>
            <a:pPr marL="228600" indent="-228600" defTabSz="914400">
              <a:lnSpc>
                <a:spcPct val="90000"/>
              </a:lnSpc>
              <a:spcAft>
                <a:spcPts val="600"/>
              </a:spcAft>
              <a:buFont typeface="Arial" panose="020B0604020202020204" pitchFamily="34" charset="0"/>
              <a:buChar char="•"/>
            </a:pPr>
            <a:r>
              <a:rPr lang="en-US" sz="1600" dirty="0"/>
              <a:t>What are we trying to do?</a:t>
            </a:r>
          </a:p>
          <a:p>
            <a:pPr marL="228600" indent="-228600" defTabSz="914400">
              <a:lnSpc>
                <a:spcPct val="90000"/>
              </a:lnSpc>
              <a:spcAft>
                <a:spcPts val="600"/>
              </a:spcAft>
              <a:buFont typeface="Arial" panose="020B0604020202020204" pitchFamily="34" charset="0"/>
              <a:buChar char="•"/>
            </a:pPr>
            <a:r>
              <a:rPr lang="en-US" sz="1600" dirty="0"/>
              <a:t>How does this get done at present?</a:t>
            </a:r>
          </a:p>
          <a:p>
            <a:pPr marL="228600" indent="-228600" defTabSz="914400">
              <a:lnSpc>
                <a:spcPct val="90000"/>
              </a:lnSpc>
              <a:spcAft>
                <a:spcPts val="600"/>
              </a:spcAft>
              <a:buFont typeface="Arial" panose="020B0604020202020204" pitchFamily="34" charset="0"/>
              <a:buChar char="•"/>
            </a:pPr>
            <a:r>
              <a:rPr lang="en-US" sz="1600" dirty="0" smtClean="0"/>
              <a:t>Who </a:t>
            </a:r>
            <a:r>
              <a:rPr lang="en-US" sz="1600" dirty="0"/>
              <a:t>does it?</a:t>
            </a:r>
          </a:p>
          <a:p>
            <a:pPr marL="228600" indent="-228600" defTabSz="914400">
              <a:lnSpc>
                <a:spcPct val="90000"/>
              </a:lnSpc>
              <a:spcAft>
                <a:spcPts val="600"/>
              </a:spcAft>
              <a:buFont typeface="Arial" panose="020B0604020202020204" pitchFamily="34" charset="0"/>
              <a:buChar char="•"/>
            </a:pPr>
            <a:r>
              <a:rPr lang="en-US" sz="1600" dirty="0"/>
              <a:t>What are the limitations of the present approaches?</a:t>
            </a:r>
          </a:p>
          <a:p>
            <a:pPr marL="228600" indent="-228600" defTabSz="914400">
              <a:lnSpc>
                <a:spcPct val="90000"/>
              </a:lnSpc>
              <a:spcAft>
                <a:spcPts val="600"/>
              </a:spcAft>
              <a:buFont typeface="Arial" panose="020B0604020202020204" pitchFamily="34" charset="0"/>
              <a:buChar char="•"/>
            </a:pPr>
            <a:r>
              <a:rPr lang="en-US" sz="1600" dirty="0"/>
              <a:t>What is new about our approach?</a:t>
            </a:r>
          </a:p>
          <a:p>
            <a:pPr marL="228600" indent="-228600" defTabSz="914400">
              <a:lnSpc>
                <a:spcPct val="90000"/>
              </a:lnSpc>
              <a:spcAft>
                <a:spcPts val="600"/>
              </a:spcAft>
              <a:buFont typeface="Arial" panose="020B0604020202020204" pitchFamily="34" charset="0"/>
              <a:buChar char="•"/>
            </a:pPr>
            <a:r>
              <a:rPr lang="en-US" sz="1600" dirty="0"/>
              <a:t>Why do we think we can be successful at this time?</a:t>
            </a:r>
          </a:p>
          <a:p>
            <a:pPr marL="228600" indent="-228600" defTabSz="914400">
              <a:lnSpc>
                <a:spcPct val="90000"/>
              </a:lnSpc>
              <a:spcAft>
                <a:spcPts val="600"/>
              </a:spcAft>
              <a:buFont typeface="Arial" panose="020B0604020202020204" pitchFamily="34" charset="0"/>
              <a:buChar char="•"/>
            </a:pPr>
            <a:r>
              <a:rPr lang="en-US" sz="1600" dirty="0"/>
              <a:t>If we succeed, what difference will it make?</a:t>
            </a:r>
          </a:p>
          <a:p>
            <a:pPr marL="228600" indent="-228600" defTabSz="914400">
              <a:lnSpc>
                <a:spcPct val="90000"/>
              </a:lnSpc>
              <a:spcAft>
                <a:spcPts val="600"/>
              </a:spcAft>
              <a:buFont typeface="Arial" panose="020B0604020202020204" pitchFamily="34" charset="0"/>
              <a:buChar char="•"/>
            </a:pPr>
            <a:r>
              <a:rPr lang="en-US" sz="1600" dirty="0"/>
              <a:t>How long do we think it will take?</a:t>
            </a:r>
          </a:p>
          <a:p>
            <a:pPr marL="228600" indent="-228600" defTabSz="914400">
              <a:lnSpc>
                <a:spcPct val="90000"/>
              </a:lnSpc>
              <a:spcAft>
                <a:spcPts val="600"/>
              </a:spcAft>
              <a:buFont typeface="Arial" panose="020B0604020202020204" pitchFamily="34" charset="0"/>
              <a:buChar char="•"/>
            </a:pPr>
            <a:r>
              <a:rPr lang="en-US" sz="1600" dirty="0"/>
              <a:t>What are our mid-term and final exams? </a:t>
            </a:r>
          </a:p>
          <a:p>
            <a:pPr marL="228600" indent="-228600" defTabSz="914400">
              <a:lnSpc>
                <a:spcPct val="90000"/>
              </a:lnSpc>
              <a:spcAft>
                <a:spcPts val="600"/>
              </a:spcAft>
              <a:buFont typeface="Arial" panose="020B0604020202020204" pitchFamily="34" charset="0"/>
              <a:buChar char="•"/>
            </a:pPr>
            <a:r>
              <a:rPr lang="en-US" sz="1600" dirty="0"/>
              <a:t>How much will it cost?</a:t>
            </a:r>
          </a:p>
        </p:txBody>
      </p:sp>
      <p:sp>
        <p:nvSpPr>
          <p:cNvPr id="4" name="TextBox 3">
            <a:extLst>
              <a:ext uri="{FF2B5EF4-FFF2-40B4-BE49-F238E27FC236}">
                <a16:creationId xmlns:a16="http://schemas.microsoft.com/office/drawing/2014/main" id="{F0C55E8B-E48F-4CDF-9DE5-19A2C9408B1F}"/>
              </a:ext>
            </a:extLst>
          </p:cNvPr>
          <p:cNvSpPr txBox="1"/>
          <p:nvPr/>
        </p:nvSpPr>
        <p:spPr>
          <a:xfrm>
            <a:off x="11013762" y="1460772"/>
            <a:ext cx="184731" cy="369332"/>
          </a:xfrm>
          <a:prstGeom prst="rect">
            <a:avLst/>
          </a:prstGeom>
          <a:noFill/>
        </p:spPr>
        <p:txBody>
          <a:bodyPr wrap="none" rtlCol="0">
            <a:spAutoFit/>
          </a:bodyPr>
          <a:lstStyle/>
          <a:p>
            <a:endParaRPr lang="en-US" dirty="0"/>
          </a:p>
        </p:txBody>
      </p:sp>
      <p:grpSp>
        <p:nvGrpSpPr>
          <p:cNvPr id="22" name="Group 21">
            <a:extLst>
              <a:ext uri="{FF2B5EF4-FFF2-40B4-BE49-F238E27FC236}">
                <a16:creationId xmlns:a16="http://schemas.microsoft.com/office/drawing/2014/main" id="{CC521AFD-A9F6-41B9-ABC7-D0F155B158DC}"/>
              </a:ext>
            </a:extLst>
          </p:cNvPr>
          <p:cNvGrpSpPr>
            <a:grpSpLocks noChangeAspect="1"/>
          </p:cNvGrpSpPr>
          <p:nvPr/>
        </p:nvGrpSpPr>
        <p:grpSpPr>
          <a:xfrm>
            <a:off x="219176" y="6309360"/>
            <a:ext cx="1792784" cy="365760"/>
            <a:chOff x="153258" y="80385"/>
            <a:chExt cx="3922607" cy="800282"/>
          </a:xfrm>
        </p:grpSpPr>
        <p:pic>
          <p:nvPicPr>
            <p:cNvPr id="23" name="Picture 22" descr="A picture containing rug, drawing&#10;&#10;Description automatically generated">
              <a:extLst>
                <a:ext uri="{FF2B5EF4-FFF2-40B4-BE49-F238E27FC236}">
                  <a16:creationId xmlns:a16="http://schemas.microsoft.com/office/drawing/2014/main" id="{26BC2B95-E6C1-4A48-A03B-9D4F59BD2DE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3258" y="80385"/>
              <a:ext cx="787579" cy="800282"/>
            </a:xfrm>
            <a:prstGeom prst="rect">
              <a:avLst/>
            </a:prstGeom>
          </p:spPr>
        </p:pic>
        <p:pic>
          <p:nvPicPr>
            <p:cNvPr id="24" name="Picture 23" descr="A picture containing drawing&#10;&#10;Description automatically generated">
              <a:extLst>
                <a:ext uri="{FF2B5EF4-FFF2-40B4-BE49-F238E27FC236}">
                  <a16:creationId xmlns:a16="http://schemas.microsoft.com/office/drawing/2014/main" id="{9B5BD695-44EE-4F5B-87D2-BB5BDCF260D6}"/>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094095" y="261412"/>
              <a:ext cx="2981770" cy="619255"/>
            </a:xfrm>
            <a:prstGeom prst="rect">
              <a:avLst/>
            </a:prstGeom>
          </p:spPr>
        </p:pic>
      </p:grpSp>
    </p:spTree>
    <p:extLst>
      <p:ext uri="{BB962C8B-B14F-4D97-AF65-F5344CB8AC3E}">
        <p14:creationId xmlns:p14="http://schemas.microsoft.com/office/powerpoint/2010/main" val="20117674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08E9BBD-135E-41F6-9AD9-6F6296369712}"/>
              </a:ext>
            </a:extLst>
          </p:cNvPr>
          <p:cNvSpPr>
            <a:spLocks noGrp="1"/>
          </p:cNvSpPr>
          <p:nvPr>
            <p:ph type="title"/>
          </p:nvPr>
        </p:nvSpPr>
        <p:spPr>
          <a:xfrm>
            <a:off x="1115568" y="548640"/>
            <a:ext cx="10168128" cy="1179576"/>
          </a:xfrm>
        </p:spPr>
        <p:txBody>
          <a:bodyPr>
            <a:normAutofit/>
          </a:bodyPr>
          <a:lstStyle/>
          <a:p>
            <a:r>
              <a:rPr lang="en-US" sz="4000" b="1" dirty="0"/>
              <a:t>Framing Your Research</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0B4B7AE9-E918-4A37-92F2-23AC01938E1B}"/>
              </a:ext>
            </a:extLst>
          </p:cNvPr>
          <p:cNvSpPr>
            <a:spLocks noGrp="1"/>
          </p:cNvSpPr>
          <p:nvPr>
            <p:ph idx="1"/>
          </p:nvPr>
        </p:nvSpPr>
        <p:spPr>
          <a:xfrm>
            <a:off x="1115568" y="2481943"/>
            <a:ext cx="10168128" cy="3695020"/>
          </a:xfrm>
        </p:spPr>
        <p:txBody>
          <a:bodyPr>
            <a:normAutofit/>
          </a:bodyPr>
          <a:lstStyle/>
          <a:p>
            <a:r>
              <a:rPr lang="en-US" sz="2200" dirty="0"/>
              <a:t>Do Your Research and Due Diligence</a:t>
            </a:r>
          </a:p>
          <a:p>
            <a:pPr lvl="1">
              <a:buFont typeface="Wingdings" panose="05000000000000000000" pitchFamily="2" charset="2"/>
              <a:buChar char="Ø"/>
            </a:pPr>
            <a:r>
              <a:rPr lang="en-US" sz="2200" dirty="0"/>
              <a:t>Look at open funding calls for areas of interest </a:t>
            </a:r>
            <a:br>
              <a:rPr lang="en-US" sz="2200" dirty="0"/>
            </a:br>
            <a:r>
              <a:rPr lang="en-US" sz="2200" dirty="0">
                <a:hlinkClick r:id="rId2"/>
              </a:rPr>
              <a:t>https://researchservices.cornell.edu/resources/dod-current-opportunities</a:t>
            </a:r>
            <a:endParaRPr lang="en-US" sz="2200" dirty="0"/>
          </a:p>
          <a:p>
            <a:pPr lvl="1">
              <a:buFont typeface="Wingdings" panose="05000000000000000000" pitchFamily="2" charset="2"/>
              <a:buChar char="Ø"/>
            </a:pPr>
            <a:r>
              <a:rPr lang="en-US" sz="2200" dirty="0">
                <a:hlinkClick r:id="rId3"/>
              </a:rPr>
              <a:t>https://beta.sam.gov/</a:t>
            </a:r>
            <a:r>
              <a:rPr lang="en-US" sz="2200" dirty="0"/>
              <a:t> (formerly </a:t>
            </a:r>
            <a:r>
              <a:rPr lang="en-US" sz="2200" dirty="0" err="1"/>
              <a:t>FedBizOpps</a:t>
            </a:r>
            <a:r>
              <a:rPr lang="en-US" sz="2200" dirty="0"/>
              <a:t>)</a:t>
            </a:r>
          </a:p>
          <a:p>
            <a:pPr lvl="1">
              <a:buFont typeface="Wingdings" panose="05000000000000000000" pitchFamily="2" charset="2"/>
              <a:buChar char="Ø"/>
            </a:pPr>
            <a:r>
              <a:rPr lang="en-US" sz="2200" dirty="0"/>
              <a:t>Think about how your work could fit into a research portfolio at a particular agency</a:t>
            </a:r>
          </a:p>
          <a:p>
            <a:r>
              <a:rPr lang="en-US" sz="2200" dirty="0"/>
              <a:t>Talk to Your DoD-funded Colleagues about the process</a:t>
            </a:r>
          </a:p>
          <a:p>
            <a:r>
              <a:rPr lang="en-US" sz="2200" dirty="0"/>
              <a:t>Brainstorm your ideas with colleagues and research development staff</a:t>
            </a:r>
          </a:p>
          <a:p>
            <a:endParaRPr lang="en-US" sz="2200" dirty="0"/>
          </a:p>
        </p:txBody>
      </p:sp>
      <p:grpSp>
        <p:nvGrpSpPr>
          <p:cNvPr id="13" name="Group 12">
            <a:extLst>
              <a:ext uri="{FF2B5EF4-FFF2-40B4-BE49-F238E27FC236}">
                <a16:creationId xmlns:a16="http://schemas.microsoft.com/office/drawing/2014/main" id="{362EA06E-2EB5-4FA7-B8F1-CAFC519591B8}"/>
              </a:ext>
            </a:extLst>
          </p:cNvPr>
          <p:cNvGrpSpPr>
            <a:grpSpLocks noChangeAspect="1"/>
          </p:cNvGrpSpPr>
          <p:nvPr/>
        </p:nvGrpSpPr>
        <p:grpSpPr>
          <a:xfrm>
            <a:off x="219176" y="6309360"/>
            <a:ext cx="1792784" cy="365760"/>
            <a:chOff x="153258" y="80385"/>
            <a:chExt cx="3922607" cy="800282"/>
          </a:xfrm>
        </p:grpSpPr>
        <p:pic>
          <p:nvPicPr>
            <p:cNvPr id="15" name="Picture 14" descr="A picture containing rug, drawing&#10;&#10;Description automatically generated">
              <a:extLst>
                <a:ext uri="{FF2B5EF4-FFF2-40B4-BE49-F238E27FC236}">
                  <a16:creationId xmlns:a16="http://schemas.microsoft.com/office/drawing/2014/main" id="{98633F14-6540-4958-A869-DE6C7272C8F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53258" y="80385"/>
              <a:ext cx="787579" cy="800282"/>
            </a:xfrm>
            <a:prstGeom prst="rect">
              <a:avLst/>
            </a:prstGeom>
          </p:spPr>
        </p:pic>
        <p:pic>
          <p:nvPicPr>
            <p:cNvPr id="16" name="Picture 15" descr="A picture containing drawing&#10;&#10;Description automatically generated">
              <a:extLst>
                <a:ext uri="{FF2B5EF4-FFF2-40B4-BE49-F238E27FC236}">
                  <a16:creationId xmlns:a16="http://schemas.microsoft.com/office/drawing/2014/main" id="{6A8CAAB3-FB19-4F77-884E-D15784B3208F}"/>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1094095" y="261412"/>
              <a:ext cx="2981770" cy="619255"/>
            </a:xfrm>
            <a:prstGeom prst="rect">
              <a:avLst/>
            </a:prstGeom>
          </p:spPr>
        </p:pic>
      </p:grpSp>
    </p:spTree>
    <p:extLst>
      <p:ext uri="{BB962C8B-B14F-4D97-AF65-F5344CB8AC3E}">
        <p14:creationId xmlns:p14="http://schemas.microsoft.com/office/powerpoint/2010/main" val="30562524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1">
            <a:extLst>
              <a:ext uri="{FF2B5EF4-FFF2-40B4-BE49-F238E27FC236}">
                <a16:creationId xmlns:a16="http://schemas.microsoft.com/office/drawing/2014/main" id="{79477870-C64A-4E35-8F2F-05B7114F3C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F550D44-020C-4BD5-9787-E9D5A368DDEA}"/>
              </a:ext>
            </a:extLst>
          </p:cNvPr>
          <p:cNvSpPr>
            <a:spLocks noGrp="1"/>
          </p:cNvSpPr>
          <p:nvPr>
            <p:ph type="title"/>
          </p:nvPr>
        </p:nvSpPr>
        <p:spPr>
          <a:xfrm>
            <a:off x="567656" y="425204"/>
            <a:ext cx="6808642" cy="1108523"/>
          </a:xfrm>
        </p:spPr>
        <p:txBody>
          <a:bodyPr anchor="b">
            <a:normAutofit/>
          </a:bodyPr>
          <a:lstStyle/>
          <a:p>
            <a:r>
              <a:rPr lang="en-US" sz="4000" b="1" dirty="0"/>
              <a:t>Elevator Pitches &amp; White Papers</a:t>
            </a:r>
          </a:p>
        </p:txBody>
      </p:sp>
      <p:sp>
        <p:nvSpPr>
          <p:cNvPr id="19" name="Rectangle 13">
            <a:extLst>
              <a:ext uri="{FF2B5EF4-FFF2-40B4-BE49-F238E27FC236}">
                <a16:creationId xmlns:a16="http://schemas.microsoft.com/office/drawing/2014/main" id="{8AEA628B-C8FF-4D0B-B111-F101F580B15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3202" y="36338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5">
            <a:extLst>
              <a:ext uri="{FF2B5EF4-FFF2-40B4-BE49-F238E27FC236}">
                <a16:creationId xmlns:a16="http://schemas.microsoft.com/office/drawing/2014/main" id="{42663BD0-064C-40FC-A331-F49FCA9536A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506" y="2935541"/>
            <a:ext cx="62179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C308D203-3388-49FD-AEB5-6C6E427C32D5}"/>
              </a:ext>
            </a:extLst>
          </p:cNvPr>
          <p:cNvSpPr>
            <a:spLocks noGrp="1"/>
          </p:cNvSpPr>
          <p:nvPr>
            <p:ph idx="1"/>
          </p:nvPr>
        </p:nvSpPr>
        <p:spPr>
          <a:xfrm>
            <a:off x="567656" y="1802462"/>
            <a:ext cx="7427148" cy="4117355"/>
          </a:xfrm>
        </p:spPr>
        <p:txBody>
          <a:bodyPr>
            <a:noAutofit/>
          </a:bodyPr>
          <a:lstStyle/>
          <a:p>
            <a:r>
              <a:rPr lang="en-US" sz="1600" dirty="0"/>
              <a:t>Can be verbal or in writing—30 seconds or one concise paragraph.</a:t>
            </a:r>
          </a:p>
          <a:p>
            <a:pPr lvl="1"/>
            <a:r>
              <a:rPr lang="en-US" sz="1600" dirty="0"/>
              <a:t>Ideally you should be able to summarize this in one sentence if that were all the time you had with a Program Officer at a conference in the lunch line.</a:t>
            </a:r>
          </a:p>
          <a:p>
            <a:r>
              <a:rPr lang="en-US" sz="1600" b="1" dirty="0"/>
              <a:t>Elevator Pitch </a:t>
            </a:r>
            <a:r>
              <a:rPr lang="en-US" sz="1600" dirty="0"/>
              <a:t>&amp; </a:t>
            </a:r>
            <a:r>
              <a:rPr lang="en-US" sz="1600" b="1" dirty="0"/>
              <a:t>White Paper </a:t>
            </a:r>
            <a:r>
              <a:rPr lang="en-US" sz="1600" dirty="0"/>
              <a:t>Components:</a:t>
            </a:r>
          </a:p>
          <a:p>
            <a:pPr lvl="1"/>
            <a:r>
              <a:rPr lang="en-US" sz="1600" b="1" dirty="0"/>
              <a:t>Problem statement: </a:t>
            </a:r>
            <a:r>
              <a:rPr lang="en-US" sz="1600" dirty="0"/>
              <a:t>identify a pain point or a problem that needs solving</a:t>
            </a:r>
            <a:br>
              <a:rPr lang="en-US" sz="1600" dirty="0"/>
            </a:br>
            <a:r>
              <a:rPr lang="en-US" sz="1600" dirty="0"/>
              <a:t>(e.g., warfighter needs protection against battlefield biochemical agents)</a:t>
            </a:r>
          </a:p>
          <a:p>
            <a:pPr lvl="1"/>
            <a:r>
              <a:rPr lang="en-US" sz="1600" b="1" dirty="0"/>
              <a:t>Solution statement: </a:t>
            </a:r>
            <a:r>
              <a:rPr lang="en-US" sz="1600" dirty="0"/>
              <a:t>clear, concise, specific summary of proposed solution and its benefit to the warfighter (e.g., our innovative nanomaterial can be woven into protective garments that will protect against biochemical attacks). You may have a very broad concept but be sure to provide a sufficiently detailed example so that quantitative outcomes may be identified.</a:t>
            </a:r>
          </a:p>
          <a:p>
            <a:pPr lvl="1"/>
            <a:r>
              <a:rPr lang="en-US" sz="1600" b="1" dirty="0"/>
              <a:t>Competition:  </a:t>
            </a:r>
            <a:r>
              <a:rPr lang="en-US" sz="1600" dirty="0"/>
              <a:t>Why is your solution better than another?</a:t>
            </a:r>
          </a:p>
          <a:p>
            <a:pPr lvl="1"/>
            <a:r>
              <a:rPr lang="en-US" sz="1600" b="1" dirty="0"/>
              <a:t>Team: </a:t>
            </a:r>
            <a:r>
              <a:rPr lang="en-US" sz="1600" dirty="0"/>
              <a:t>Unique qualifications of your lab and collaborators</a:t>
            </a:r>
          </a:p>
          <a:p>
            <a:pPr lvl="1"/>
            <a:r>
              <a:rPr lang="en-US" sz="1600" b="1" dirty="0"/>
              <a:t>Financial Summary: </a:t>
            </a:r>
            <a:r>
              <a:rPr lang="en-US" sz="1600" dirty="0"/>
              <a:t>How much will this solution cost the government?</a:t>
            </a:r>
          </a:p>
          <a:p>
            <a:pPr lvl="1"/>
            <a:r>
              <a:rPr lang="en-US" sz="1600" b="1" dirty="0"/>
              <a:t>Schedule: </a:t>
            </a:r>
            <a:r>
              <a:rPr lang="en-US" sz="1600" dirty="0"/>
              <a:t>What is the period of performance needed to accomplish your objectives?</a:t>
            </a:r>
          </a:p>
        </p:txBody>
      </p:sp>
      <p:grpSp>
        <p:nvGrpSpPr>
          <p:cNvPr id="21" name="Group 20">
            <a:extLst>
              <a:ext uri="{FF2B5EF4-FFF2-40B4-BE49-F238E27FC236}">
                <a16:creationId xmlns:a16="http://schemas.microsoft.com/office/drawing/2014/main" id="{DF6C10DC-56FB-46F8-8C67-9B343B26BF9D}"/>
              </a:ext>
            </a:extLst>
          </p:cNvPr>
          <p:cNvGrpSpPr>
            <a:grpSpLocks noChangeAspect="1"/>
          </p:cNvGrpSpPr>
          <p:nvPr/>
        </p:nvGrpSpPr>
        <p:grpSpPr>
          <a:xfrm>
            <a:off x="219176" y="6309360"/>
            <a:ext cx="1792784" cy="365760"/>
            <a:chOff x="153258" y="80385"/>
            <a:chExt cx="3922607" cy="800282"/>
          </a:xfrm>
        </p:grpSpPr>
        <p:pic>
          <p:nvPicPr>
            <p:cNvPr id="22" name="Picture 21" descr="A picture containing rug, drawing&#10;&#10;Description automatically generated">
              <a:extLst>
                <a:ext uri="{FF2B5EF4-FFF2-40B4-BE49-F238E27FC236}">
                  <a16:creationId xmlns:a16="http://schemas.microsoft.com/office/drawing/2014/main" id="{0CB608DA-AB01-4C39-8D86-A4F793DAEA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3258" y="80385"/>
              <a:ext cx="787579" cy="800282"/>
            </a:xfrm>
            <a:prstGeom prst="rect">
              <a:avLst/>
            </a:prstGeom>
          </p:spPr>
        </p:pic>
        <p:pic>
          <p:nvPicPr>
            <p:cNvPr id="23" name="Picture 22" descr="A picture containing drawing&#10;&#10;Description automatically generated">
              <a:extLst>
                <a:ext uri="{FF2B5EF4-FFF2-40B4-BE49-F238E27FC236}">
                  <a16:creationId xmlns:a16="http://schemas.microsoft.com/office/drawing/2014/main" id="{1D96369A-1992-4C0B-9E95-F8E990D2BF88}"/>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94095" y="261412"/>
              <a:ext cx="2981770" cy="619255"/>
            </a:xfrm>
            <a:prstGeom prst="rect">
              <a:avLst/>
            </a:prstGeom>
          </p:spPr>
        </p:pic>
      </p:grpSp>
      <p:pic>
        <p:nvPicPr>
          <p:cNvPr id="8" name="Picture 7" descr="A picture containing drawing, table&#10;&#10;Description automatically generated">
            <a:extLst>
              <a:ext uri="{FF2B5EF4-FFF2-40B4-BE49-F238E27FC236}">
                <a16:creationId xmlns:a16="http://schemas.microsoft.com/office/drawing/2014/main" id="{12CE060A-F1DA-4EB1-84DF-DCA2D66C62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45654" y="1802462"/>
            <a:ext cx="3840480" cy="3840480"/>
          </a:xfrm>
          <a:prstGeom prst="rect">
            <a:avLst/>
          </a:prstGeom>
        </p:spPr>
      </p:pic>
    </p:spTree>
    <p:extLst>
      <p:ext uri="{BB962C8B-B14F-4D97-AF65-F5344CB8AC3E}">
        <p14:creationId xmlns:p14="http://schemas.microsoft.com/office/powerpoint/2010/main" val="40753653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08E9BBD-135E-41F6-9AD9-6F6296369712}"/>
              </a:ext>
            </a:extLst>
          </p:cNvPr>
          <p:cNvSpPr>
            <a:spLocks noGrp="1"/>
          </p:cNvSpPr>
          <p:nvPr>
            <p:ph type="title"/>
          </p:nvPr>
        </p:nvSpPr>
        <p:spPr>
          <a:xfrm>
            <a:off x="1115568" y="548640"/>
            <a:ext cx="10168128" cy="1179576"/>
          </a:xfrm>
        </p:spPr>
        <p:txBody>
          <a:bodyPr>
            <a:normAutofit/>
          </a:bodyPr>
          <a:lstStyle/>
          <a:p>
            <a:r>
              <a:rPr lang="en-US" sz="4000" b="1" dirty="0"/>
              <a:t>Build Relationships</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9" name="Content Placeholder 2">
            <a:extLst>
              <a:ext uri="{FF2B5EF4-FFF2-40B4-BE49-F238E27FC236}">
                <a16:creationId xmlns:a16="http://schemas.microsoft.com/office/drawing/2014/main" id="{C612B243-C4CD-4BC5-957B-AEE3039A8DEB}"/>
              </a:ext>
            </a:extLst>
          </p:cNvPr>
          <p:cNvGraphicFramePr>
            <a:graphicFrameLocks noGrp="1"/>
          </p:cNvGraphicFramePr>
          <p:nvPr>
            <p:ph idx="1"/>
            <p:extLst>
              <p:ext uri="{D42A27DB-BD31-4B8C-83A1-F6EECF244321}">
                <p14:modId xmlns:p14="http://schemas.microsoft.com/office/powerpoint/2010/main" val="1199174003"/>
              </p:ext>
            </p:extLst>
          </p:nvPr>
        </p:nvGraphicFramePr>
        <p:xfrm>
          <a:off x="1012031" y="2434964"/>
          <a:ext cx="10167937" cy="36957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1" name="Group 10">
            <a:extLst>
              <a:ext uri="{FF2B5EF4-FFF2-40B4-BE49-F238E27FC236}">
                <a16:creationId xmlns:a16="http://schemas.microsoft.com/office/drawing/2014/main" id="{596888D3-5A38-40E4-9522-C9AD29956D09}"/>
              </a:ext>
            </a:extLst>
          </p:cNvPr>
          <p:cNvGrpSpPr>
            <a:grpSpLocks noChangeAspect="1"/>
          </p:cNvGrpSpPr>
          <p:nvPr/>
        </p:nvGrpSpPr>
        <p:grpSpPr>
          <a:xfrm>
            <a:off x="219176" y="6309360"/>
            <a:ext cx="1792784" cy="365760"/>
            <a:chOff x="153258" y="80385"/>
            <a:chExt cx="3922607" cy="800282"/>
          </a:xfrm>
        </p:grpSpPr>
        <p:pic>
          <p:nvPicPr>
            <p:cNvPr id="13" name="Picture 12" descr="A picture containing rug, drawing&#10;&#10;Description automatically generated">
              <a:extLst>
                <a:ext uri="{FF2B5EF4-FFF2-40B4-BE49-F238E27FC236}">
                  <a16:creationId xmlns:a16="http://schemas.microsoft.com/office/drawing/2014/main" id="{E0FD05A4-5BD5-421B-BDAF-FCD4185FCC71}"/>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53258" y="80385"/>
              <a:ext cx="787579" cy="800282"/>
            </a:xfrm>
            <a:prstGeom prst="rect">
              <a:avLst/>
            </a:prstGeom>
          </p:spPr>
        </p:pic>
        <p:pic>
          <p:nvPicPr>
            <p:cNvPr id="15" name="Picture 14" descr="A picture containing drawing&#10;&#10;Description automatically generated">
              <a:extLst>
                <a:ext uri="{FF2B5EF4-FFF2-40B4-BE49-F238E27FC236}">
                  <a16:creationId xmlns:a16="http://schemas.microsoft.com/office/drawing/2014/main" id="{25A10855-1CE9-4F54-88C4-E756A7F79C2E}"/>
                </a:ext>
              </a:extLst>
            </p:cNvPr>
            <p:cNvPicPr>
              <a:picLocks noChangeAspect="1"/>
            </p:cNvPicPr>
            <p:nvPr userDrawn="1"/>
          </p:nvPicPr>
          <p:blipFill>
            <a:blip r:embed="rId8" cstate="hqprint">
              <a:extLst>
                <a:ext uri="{28A0092B-C50C-407E-A947-70E740481C1C}">
                  <a14:useLocalDpi xmlns:a14="http://schemas.microsoft.com/office/drawing/2010/main" val="0"/>
                </a:ext>
              </a:extLst>
            </a:blip>
            <a:stretch>
              <a:fillRect/>
            </a:stretch>
          </p:blipFill>
          <p:spPr>
            <a:xfrm>
              <a:off x="1094095" y="261412"/>
              <a:ext cx="2981770" cy="619255"/>
            </a:xfrm>
            <a:prstGeom prst="rect">
              <a:avLst/>
            </a:prstGeom>
          </p:spPr>
        </p:pic>
      </p:grpSp>
    </p:spTree>
    <p:extLst>
      <p:ext uri="{BB962C8B-B14F-4D97-AF65-F5344CB8AC3E}">
        <p14:creationId xmlns:p14="http://schemas.microsoft.com/office/powerpoint/2010/main" val="331018451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2984C445CBA5440AEC737BF0E1CC0C8" ma:contentTypeVersion="3" ma:contentTypeDescription="Create a new document." ma:contentTypeScope="" ma:versionID="d447e4ee5c42a018a58288059914685d">
  <xsd:schema xmlns:xsd="http://www.w3.org/2001/XMLSchema" xmlns:xs="http://www.w3.org/2001/XMLSchema" xmlns:p="http://schemas.microsoft.com/office/2006/metadata/properties" xmlns:ns3="53507623-579d-4ad4-b345-43d9ab8e9c90" targetNamespace="http://schemas.microsoft.com/office/2006/metadata/properties" ma:root="true" ma:fieldsID="7954ce2cfb38b8623ddd6e79d5eeb954" ns3:_="">
    <xsd:import namespace="53507623-579d-4ad4-b345-43d9ab8e9c90"/>
    <xsd:element name="properties">
      <xsd:complexType>
        <xsd:sequence>
          <xsd:element name="documentManagement">
            <xsd:complexType>
              <xsd:all>
                <xsd:element ref="ns3:SharedWithUsers" minOccurs="0"/>
                <xsd:element ref="ns3:SharedWithDetails" minOccurs="0"/>
                <xsd:element ref="ns3: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507623-579d-4ad4-b345-43d9ab8e9c9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51016CB-74C3-4258-92E8-1F42B3138014}">
  <ds:schemaRefs>
    <ds:schemaRef ds:uri="http://schemas.microsoft.com/sharepoint/v3/contenttype/forms"/>
  </ds:schemaRefs>
</ds:datastoreItem>
</file>

<file path=customXml/itemProps2.xml><?xml version="1.0" encoding="utf-8"?>
<ds:datastoreItem xmlns:ds="http://schemas.openxmlformats.org/officeDocument/2006/customXml" ds:itemID="{8AA4DC14-3FD4-43A8-B6D1-2CB37A15CAC6}">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53507623-579d-4ad4-b345-43d9ab8e9c90"/>
    <ds:schemaRef ds:uri="http://www.w3.org/XML/1998/namespace"/>
  </ds:schemaRefs>
</ds:datastoreItem>
</file>

<file path=customXml/itemProps3.xml><?xml version="1.0" encoding="utf-8"?>
<ds:datastoreItem xmlns:ds="http://schemas.openxmlformats.org/officeDocument/2006/customXml" ds:itemID="{17EC176A-F03E-48D0-B881-7E11766198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3507623-579d-4ad4-b345-43d9ab8e9c9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496</TotalTime>
  <Words>3731</Words>
  <Application>Microsoft Office PowerPoint</Application>
  <PresentationFormat>Widescreen</PresentationFormat>
  <Paragraphs>391</Paragraphs>
  <Slides>54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54</vt:i4>
      </vt:variant>
    </vt:vector>
  </HeadingPairs>
  <TitlesOfParts>
    <vt:vector size="61" baseType="lpstr">
      <vt:lpstr>Arial</vt:lpstr>
      <vt:lpstr>Avenir Next LT Pro</vt:lpstr>
      <vt:lpstr>Calibri</vt:lpstr>
      <vt:lpstr>Calibri Light</vt:lpstr>
      <vt:lpstr>Symbol</vt:lpstr>
      <vt:lpstr>Wingdings</vt:lpstr>
      <vt:lpstr>Office Theme</vt:lpstr>
      <vt:lpstr>GETTING DOD   FUNDING</vt:lpstr>
      <vt:lpstr>Agenda</vt:lpstr>
      <vt:lpstr>Why Department of Defense?</vt:lpstr>
      <vt:lpstr>Applying for DoD funding</vt:lpstr>
      <vt:lpstr>Agencies of Interest</vt:lpstr>
      <vt:lpstr>The Heilmeier Catechism</vt:lpstr>
      <vt:lpstr>Framing Your Research</vt:lpstr>
      <vt:lpstr>Elevator Pitches &amp; White Papers</vt:lpstr>
      <vt:lpstr>Build Relationships</vt:lpstr>
      <vt:lpstr>Getting to Know DoD</vt:lpstr>
      <vt:lpstr>Multidisciplinary Research Program of the University Research Initiatives (MURI)</vt:lpstr>
      <vt:lpstr>DoD Proposal Basics</vt:lpstr>
      <vt:lpstr>Proposal Tips</vt:lpstr>
      <vt:lpstr>Help! </vt:lpstr>
      <vt:lpstr>RECAP</vt:lpstr>
      <vt:lpstr>Panelists</vt:lpstr>
      <vt:lpstr>Questions for the Panel</vt:lpstr>
      <vt:lpstr>Questions for the Panel </vt:lpstr>
      <vt:lpstr>Questions for the Panel</vt:lpstr>
      <vt:lpstr>Agency Information SLIDES</vt:lpstr>
      <vt:lpstr>U.S. Army</vt:lpstr>
      <vt:lpstr>Army Research Laboratory (ARL)  Army Research Office (ARO)</vt:lpstr>
      <vt:lpstr>ARO Funding Opportunities</vt:lpstr>
      <vt:lpstr>ARO Engineering Sciences</vt:lpstr>
      <vt:lpstr>ARO Information Sciences</vt:lpstr>
      <vt:lpstr>ARO Physical Sciences</vt:lpstr>
      <vt:lpstr>U.S. Army Medical Research and Development Command (USAMRDC)</vt:lpstr>
      <vt:lpstr>U.S. Army Medical Research and Development Command (USAMRDC)</vt:lpstr>
      <vt:lpstr>U.S. Army Medical Research and Development Command (USAMRDC)</vt:lpstr>
      <vt:lpstr>DoD Congressionally Directed Medical Research Programs (CDMRP)</vt:lpstr>
      <vt:lpstr>DoD Funding:  Navy &amp; Air Force</vt:lpstr>
      <vt:lpstr>Office of Naval Research (ONR)</vt:lpstr>
      <vt:lpstr>ONR Research Areas</vt:lpstr>
      <vt:lpstr>ONR Young Investigator Program (YIP)</vt:lpstr>
      <vt:lpstr>Air Force Research Lab</vt:lpstr>
      <vt:lpstr>Air Force Office of Sponsored Research (AFOSR)</vt:lpstr>
      <vt:lpstr>AFOSR Young Investigator Research Program (YIP)</vt:lpstr>
      <vt:lpstr>ONR/AFOSR University Research Initiatives</vt:lpstr>
      <vt:lpstr>Agency Overview</vt:lpstr>
      <vt:lpstr>Intelligence Advanced Research Projects Activity (IARPA)</vt:lpstr>
      <vt:lpstr>IARPA Research Programs</vt:lpstr>
      <vt:lpstr>Engaging with IARPA</vt:lpstr>
      <vt:lpstr>Engaging with IARPA</vt:lpstr>
      <vt:lpstr>Defense Advanced Research Projects Agency (DARPA)</vt:lpstr>
      <vt:lpstr>Understanding DARPA</vt:lpstr>
      <vt:lpstr>DARPA Program Managers</vt:lpstr>
      <vt:lpstr>New Program Managers</vt:lpstr>
      <vt:lpstr>DARPA Young Faculty Award (YFA)</vt:lpstr>
      <vt:lpstr>DoD Funding:  DHS And DTRA</vt:lpstr>
      <vt:lpstr>Department of Homeland Security (DHS)</vt:lpstr>
      <vt:lpstr>DTRA’s Mission Directorates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DOD   FUNDING </dc:title>
  <dc:creator>Gayle Fagan</dc:creator>
  <cp:lastModifiedBy>Carmel Lurito Lee</cp:lastModifiedBy>
  <cp:revision>82</cp:revision>
  <dcterms:created xsi:type="dcterms:W3CDTF">2020-07-28T18:52:25Z</dcterms:created>
  <dcterms:modified xsi:type="dcterms:W3CDTF">2020-08-10T18:20:47Z</dcterms:modified>
</cp:coreProperties>
</file>